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88" r:id="rId6"/>
    <p:sldId id="287" r:id="rId7"/>
    <p:sldId id="282" r:id="rId8"/>
    <p:sldId id="286" r:id="rId9"/>
    <p:sldId id="283" r:id="rId10"/>
    <p:sldId id="298" r:id="rId11"/>
    <p:sldId id="299" r:id="rId12"/>
    <p:sldId id="302" r:id="rId13"/>
    <p:sldId id="300" r:id="rId14"/>
    <p:sldId id="301" r:id="rId15"/>
    <p:sldId id="284" r:id="rId16"/>
    <p:sldId id="292" r:id="rId17"/>
    <p:sldId id="293" r:id="rId18"/>
    <p:sldId id="294" r:id="rId19"/>
    <p:sldId id="289" r:id="rId20"/>
    <p:sldId id="295" r:id="rId21"/>
    <p:sldId id="297" r:id="rId22"/>
    <p:sldId id="296" r:id="rId23"/>
    <p:sldId id="285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73" r:id="rId38"/>
    <p:sldId id="274" r:id="rId39"/>
    <p:sldId id="275" r:id="rId40"/>
    <p:sldId id="278" r:id="rId41"/>
    <p:sldId id="279" r:id="rId42"/>
    <p:sldId id="280" r:id="rId43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 autoAdjust="0"/>
    <p:restoredTop sz="94586" autoAdjust="0"/>
  </p:normalViewPr>
  <p:slideViewPr>
    <p:cSldViewPr>
      <p:cViewPr varScale="1">
        <p:scale>
          <a:sx n="68" d="100"/>
          <a:sy n="68" d="100"/>
        </p:scale>
        <p:origin x="464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eg"/><Relationship Id="rId3" Type="http://schemas.openxmlformats.org/officeDocument/2006/relationships/image" Target="../media/image2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886950" y="-307216"/>
            <a:ext cx="5903118" cy="1544156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2136" r="44180"/>
          <a:stretch>
            <a:fillRect/>
          </a:stretch>
        </p:blipFill>
        <p:spPr>
          <a:xfrm>
            <a:off x="9886950" y="1580534"/>
            <a:ext cx="5920974" cy="901368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871945"/>
            <a:ext cx="6993156" cy="2436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04"/>
              </a:lnSpc>
            </a:pPr>
            <a:r>
              <a:rPr lang="en-US" sz="9600" b="1" dirty="0" smtClean="0">
                <a:solidFill>
                  <a:srgbClr val="4D4A46"/>
                </a:solidFill>
                <a:latin typeface="Clear Sans Bold"/>
              </a:rPr>
              <a:t>Robotic Positioner</a:t>
            </a:r>
            <a:endParaRPr lang="en-US" sz="9600" b="1" dirty="0">
              <a:solidFill>
                <a:srgbClr val="4D4A46"/>
              </a:solidFill>
              <a:latin typeface="Clear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8361896"/>
            <a:ext cx="5381467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94"/>
              </a:lnSpc>
            </a:pPr>
            <a:r>
              <a:rPr lang="en-US" sz="2764" b="0" i="0" spc="387" dirty="0">
                <a:solidFill>
                  <a:srgbClr val="4D4A46"/>
                </a:solidFill>
                <a:latin typeface="Clear Sans Thin"/>
              </a:rPr>
              <a:t>PRESENTED BY </a:t>
            </a:r>
            <a:r>
              <a:rPr lang="en-US" sz="2764" b="0" i="0" spc="387" dirty="0" smtClean="0">
                <a:solidFill>
                  <a:srgbClr val="4D4A46"/>
                </a:solidFill>
                <a:latin typeface="Clear Sans Thin"/>
              </a:rPr>
              <a:t>GROUP 5: Thomas Hu, Jordan Smith, Jason Wong</a:t>
            </a:r>
            <a:endParaRPr lang="en-US" sz="2764" b="0" i="0" spc="387" dirty="0">
              <a:solidFill>
                <a:srgbClr val="4D4A46"/>
              </a:solidFill>
              <a:latin typeface="Clear Sans Thin"/>
            </a:endParaRPr>
          </a:p>
        </p:txBody>
      </p:sp>
      <p:sp>
        <p:nvSpPr>
          <p:cNvPr id="6" name="TextBox 6"/>
          <p:cNvSpPr txBox="1"/>
          <p:nvPr/>
        </p:nvSpPr>
        <p:spPr>
          <a:xfrm rot="5400000">
            <a:off x="12903390" y="4874195"/>
            <a:ext cx="8257161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 i="0" spc="160" dirty="0" smtClean="0">
                <a:solidFill>
                  <a:srgbClr val="4D4A46"/>
                </a:solidFill>
                <a:latin typeface="Clear Sans Regular"/>
              </a:rPr>
              <a:t>Add things here if needed</a:t>
            </a:r>
            <a:endParaRPr lang="en-US" sz="3200" i="0" spc="160" dirty="0">
              <a:solidFill>
                <a:srgbClr val="4D4A46"/>
              </a:solidFill>
              <a:latin typeface="Clear Sans Regula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50565"/>
            <a:ext cx="129831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 dirty="0" smtClean="0">
                <a:solidFill>
                  <a:srgbClr val="4D4A46"/>
                </a:solidFill>
                <a:latin typeface="Clear Sans Bold"/>
              </a:rPr>
              <a:t>Microcontroller Alternatives</a:t>
            </a:r>
            <a:endParaRPr lang="en-US" sz="6000" b="1" spc="179" dirty="0">
              <a:solidFill>
                <a:srgbClr val="4D4A46"/>
              </a:solidFill>
              <a:latin typeface="Clear Sans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-463820" y="3060000"/>
            <a:ext cx="19215639" cy="6172200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5323405"/>
            <a:ext cx="4238219" cy="1510797"/>
            <a:chOff x="0" y="-28575"/>
            <a:chExt cx="5650958" cy="2014396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216380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790503" y="1380702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09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024891" y="5323405"/>
            <a:ext cx="4238219" cy="1510797"/>
            <a:chOff x="0" y="-28575"/>
            <a:chExt cx="5650958" cy="2014396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16380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21081" y="5323405"/>
            <a:ext cx="4238219" cy="1510797"/>
            <a:chOff x="0" y="-28575"/>
            <a:chExt cx="5650958" cy="201439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16380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094521"/>
              </p:ext>
            </p:extLst>
          </p:nvPr>
        </p:nvGraphicFramePr>
        <p:xfrm>
          <a:off x="2833837" y="3732402"/>
          <a:ext cx="12620323" cy="5049438"/>
        </p:xfrm>
        <a:graphic>
          <a:graphicData uri="http://schemas.openxmlformats.org/drawingml/2006/table">
            <a:tbl>
              <a:tblPr/>
              <a:tblGrid>
                <a:gridCol w="3129373"/>
                <a:gridCol w="2016706"/>
                <a:gridCol w="2673644"/>
                <a:gridCol w="2402893"/>
                <a:gridCol w="2397707"/>
              </a:tblGrid>
              <a:tr h="1002159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Requirement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Weight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Arduino Uno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Teensy 3.6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Clr>
                          <a:srgbClr val="000000"/>
                        </a:buClr>
                        <a:buSzPts val="1000"/>
                        <a:buFont typeface="Arial" charset="0"/>
                        <a:buNone/>
                      </a:pPr>
                      <a:r>
                        <a:rPr lang="en-US" sz="2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TI Launchpad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52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Power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5.00%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Clr>
                          <a:srgbClr val="000000"/>
                        </a:buClr>
                        <a:buSzPts val="1000"/>
                        <a:buFont typeface="Arial" charset="0"/>
                        <a:buNone/>
                      </a:pPr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</a:tr>
              <a:tr h="50752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Cost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20.00%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Clr>
                          <a:srgbClr val="000000"/>
                        </a:buClr>
                        <a:buSzPts val="1000"/>
                        <a:buFont typeface="Arial" charset="0"/>
                        <a:buNone/>
                      </a:pPr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</a:tr>
              <a:tr h="50752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No. GPIO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25.00%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Clr>
                          <a:srgbClr val="000000"/>
                        </a:buClr>
                        <a:buSzPts val="1000"/>
                        <a:buFont typeface="Arial" charset="0"/>
                        <a:buNone/>
                      </a:pPr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</a:tr>
              <a:tr h="1002159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Reliability/Support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15.00%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Clr>
                          <a:srgbClr val="000000"/>
                        </a:buClr>
                        <a:buSzPts val="1000"/>
                        <a:buFont typeface="Arial" charset="0"/>
                        <a:buNone/>
                      </a:pPr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</a:tr>
              <a:tr h="50752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Memory Size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15.00%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Clr>
                          <a:srgbClr val="000000"/>
                        </a:buClr>
                        <a:buSzPts val="1000"/>
                        <a:buFont typeface="Arial" charset="0"/>
                        <a:buNone/>
                      </a:pPr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</a:tr>
              <a:tr h="50752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Compatibility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20.00%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Clr>
                          <a:srgbClr val="000000"/>
                        </a:buClr>
                        <a:buSzPts val="1000"/>
                        <a:buFont typeface="Arial" charset="0"/>
                        <a:buNone/>
                      </a:pPr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</a:tr>
              <a:tr h="50752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TOTAL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100.00%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2.55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C8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2.35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D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7650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50565"/>
            <a:ext cx="129831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 dirty="0" smtClean="0">
                <a:solidFill>
                  <a:srgbClr val="4D4A46"/>
                </a:solidFill>
                <a:latin typeface="Clear Sans Bold"/>
              </a:rPr>
              <a:t>Motor Alternatives</a:t>
            </a:r>
            <a:endParaRPr lang="en-US" sz="6000" b="1" spc="179" dirty="0">
              <a:solidFill>
                <a:srgbClr val="4D4A46"/>
              </a:solidFill>
              <a:latin typeface="Clear Sans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-463820" y="3060000"/>
            <a:ext cx="19215639" cy="6172201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3497044"/>
            <a:ext cx="7658100" cy="4841349"/>
            <a:chOff x="0" y="-28575"/>
            <a:chExt cx="5650958" cy="8939367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 dirty="0" smtClean="0">
                  <a:solidFill>
                    <a:srgbClr val="4D4A46"/>
                  </a:solidFill>
                  <a:latin typeface="Clear Sans Regular"/>
                </a:rPr>
                <a:t>Induction Motor</a:t>
              </a: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216379"/>
              <a:ext cx="5650958" cy="7694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Inexpensive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Easy to maintain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Speed control is very limited and expensive via variable frequency drive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High in rush current when heavy loaded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Requires external positioning sensors</a:t>
              </a: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790503" y="1380702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09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024891" y="5323405"/>
            <a:ext cx="4238219" cy="1510797"/>
            <a:chOff x="0" y="-28575"/>
            <a:chExt cx="5650958" cy="2014396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16380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62040" y="3481939"/>
            <a:ext cx="7778210" cy="5550364"/>
            <a:chOff x="0" y="-28575"/>
            <a:chExt cx="5650958" cy="7400483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 dirty="0" smtClean="0">
                  <a:solidFill>
                    <a:srgbClr val="4D4A46"/>
                  </a:solidFill>
                  <a:latin typeface="Clear Sans Regular"/>
                </a:rPr>
                <a:t>Stepper Motor</a:t>
              </a: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16379"/>
              <a:ext cx="5650958" cy="61555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High torque at lower speeds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Relatively simple operation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Possible to operate in closed loop feedback, eliminating external sensor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Sudden drop off in torque as speeds increase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Noisy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Requires external driver</a:t>
              </a: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768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50565"/>
            <a:ext cx="129831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 dirty="0" smtClean="0">
                <a:solidFill>
                  <a:srgbClr val="4D4A46"/>
                </a:solidFill>
                <a:latin typeface="Clear Sans Bold"/>
              </a:rPr>
              <a:t>Motor </a:t>
            </a:r>
            <a:r>
              <a:rPr lang="en-US" sz="6000" b="1" spc="179" dirty="0" smtClean="0">
                <a:solidFill>
                  <a:srgbClr val="4D4A46"/>
                </a:solidFill>
                <a:latin typeface="Clear Sans Bold"/>
              </a:rPr>
              <a:t>Alternatives Continued</a:t>
            </a:r>
            <a:endParaRPr lang="en-US" sz="6000" b="1" spc="179" dirty="0">
              <a:solidFill>
                <a:srgbClr val="4D4A46"/>
              </a:solidFill>
              <a:latin typeface="Clear Sans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-463820" y="3060000"/>
            <a:ext cx="19215639" cy="6172201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3497044"/>
            <a:ext cx="7658100" cy="1251319"/>
            <a:chOff x="0" y="-28575"/>
            <a:chExt cx="5650958" cy="2310513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 dirty="0" smtClean="0">
                  <a:solidFill>
                    <a:srgbClr val="4D4A46"/>
                  </a:solidFill>
                  <a:latin typeface="Clear Sans Regular"/>
                </a:rPr>
                <a:t>Induction Motor</a:t>
              </a: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216380"/>
              <a:ext cx="5650958" cy="1065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790503" y="1380702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09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024891" y="5323405"/>
            <a:ext cx="4238219" cy="1510797"/>
            <a:chOff x="0" y="-28575"/>
            <a:chExt cx="5650958" cy="2014396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16380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11154" y="3474348"/>
            <a:ext cx="7778210" cy="1510797"/>
            <a:chOff x="0" y="-28575"/>
            <a:chExt cx="5650958" cy="201439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 dirty="0" smtClean="0">
                  <a:solidFill>
                    <a:srgbClr val="4D4A46"/>
                  </a:solidFill>
                  <a:latin typeface="Clear Sans Regular"/>
                </a:rPr>
                <a:t>Stepper Motor</a:t>
              </a: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16379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154" y="4384011"/>
            <a:ext cx="5396960" cy="430407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4404015"/>
            <a:ext cx="8150397" cy="423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15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50565"/>
            <a:ext cx="12983183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 dirty="0" smtClean="0">
                <a:solidFill>
                  <a:srgbClr val="4D4A46"/>
                </a:solidFill>
                <a:latin typeface="Clear Sans Bold"/>
              </a:rPr>
              <a:t>Encoder Alternatives</a:t>
            </a:r>
          </a:p>
        </p:txBody>
      </p:sp>
      <p:sp>
        <p:nvSpPr>
          <p:cNvPr id="3" name="AutoShape 3"/>
          <p:cNvSpPr/>
          <p:nvPr/>
        </p:nvSpPr>
        <p:spPr>
          <a:xfrm>
            <a:off x="-463820" y="4008151"/>
            <a:ext cx="19215639" cy="52501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5344836"/>
            <a:ext cx="4238219" cy="2576779"/>
            <a:chOff x="0" y="0"/>
            <a:chExt cx="5650958" cy="3435705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>
                  <a:solidFill>
                    <a:srgbClr val="4D4A46"/>
                  </a:solidFill>
                  <a:latin typeface="Clear Sans Regular"/>
                </a:rPr>
                <a:t>APPROACH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216380"/>
              <a:ext cx="5650958" cy="2219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150" dirty="0">
                  <a:solidFill>
                    <a:srgbClr val="4D4A46"/>
                  </a:solidFill>
                  <a:latin typeface="Clear Sans Thin"/>
                </a:rPr>
                <a:t>Presentations are tools that can be used as lectures.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790503" y="1380702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09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024891" y="5344836"/>
            <a:ext cx="4238219" cy="2576779"/>
            <a:chOff x="0" y="0"/>
            <a:chExt cx="5650958" cy="3435705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650958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>
                  <a:solidFill>
                    <a:srgbClr val="4D4A46"/>
                  </a:solidFill>
                  <a:latin typeface="Clear Sans Regular"/>
                </a:rPr>
                <a:t>STRATEGY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16380"/>
              <a:ext cx="5650958" cy="2219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150" dirty="0">
                  <a:solidFill>
                    <a:srgbClr val="4D4A46"/>
                  </a:solidFill>
                  <a:latin typeface="Clear Sans Thin"/>
                </a:rPr>
                <a:t>Presentations are tools that can be used as lectures.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21081" y="5344836"/>
            <a:ext cx="4238219" cy="2576779"/>
            <a:chOff x="0" y="0"/>
            <a:chExt cx="5650958" cy="343570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650958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>
                  <a:solidFill>
                    <a:srgbClr val="4D4A46"/>
                  </a:solidFill>
                  <a:latin typeface="Clear Sans Regular"/>
                </a:rPr>
                <a:t>TEAM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16380"/>
              <a:ext cx="5650958" cy="2219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150">
                  <a:solidFill>
                    <a:srgbClr val="4D4A46"/>
                  </a:solidFill>
                  <a:latin typeface="Clear Sans Thin"/>
                </a:rPr>
                <a:t>Presentations are tools that can be used as lectures.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228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50565"/>
            <a:ext cx="129831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 dirty="0" smtClean="0">
                <a:solidFill>
                  <a:srgbClr val="4D4A46"/>
                </a:solidFill>
                <a:latin typeface="Clear Sans Bold"/>
              </a:rPr>
              <a:t>Gearbox Alternatives</a:t>
            </a:r>
            <a:endParaRPr lang="en-US" sz="6000" b="1" spc="179" dirty="0">
              <a:solidFill>
                <a:srgbClr val="4D4A46"/>
              </a:solidFill>
              <a:latin typeface="Clear Sans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-463820" y="4008151"/>
            <a:ext cx="19215639" cy="52501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5344836"/>
            <a:ext cx="4238219" cy="2576779"/>
            <a:chOff x="0" y="0"/>
            <a:chExt cx="5650958" cy="3435705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>
                  <a:solidFill>
                    <a:srgbClr val="4D4A46"/>
                  </a:solidFill>
                  <a:latin typeface="Clear Sans Regular"/>
                </a:rPr>
                <a:t>APPROACH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216380"/>
              <a:ext cx="5650958" cy="2219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150" dirty="0">
                  <a:solidFill>
                    <a:srgbClr val="4D4A46"/>
                  </a:solidFill>
                  <a:latin typeface="Clear Sans Thin"/>
                </a:rPr>
                <a:t>Presentations are tools that can be used as lectures.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790503" y="1380702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09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024891" y="5344836"/>
            <a:ext cx="4238219" cy="2576779"/>
            <a:chOff x="0" y="0"/>
            <a:chExt cx="5650958" cy="3435705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650958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>
                  <a:solidFill>
                    <a:srgbClr val="4D4A46"/>
                  </a:solidFill>
                  <a:latin typeface="Clear Sans Regular"/>
                </a:rPr>
                <a:t>STRATEGY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16380"/>
              <a:ext cx="5650958" cy="2219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150" dirty="0">
                  <a:solidFill>
                    <a:srgbClr val="4D4A46"/>
                  </a:solidFill>
                  <a:latin typeface="Clear Sans Thin"/>
                </a:rPr>
                <a:t>Presentations are tools that can be used as lectures.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21081" y="5344836"/>
            <a:ext cx="4238219" cy="2576779"/>
            <a:chOff x="0" y="0"/>
            <a:chExt cx="5650958" cy="343570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650958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>
                  <a:solidFill>
                    <a:srgbClr val="4D4A46"/>
                  </a:solidFill>
                  <a:latin typeface="Clear Sans Regular"/>
                </a:rPr>
                <a:t>TEAM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16380"/>
              <a:ext cx="5650958" cy="2219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150">
                  <a:solidFill>
                    <a:srgbClr val="4D4A46"/>
                  </a:solidFill>
                  <a:latin typeface="Clear Sans Thin"/>
                </a:rPr>
                <a:t>Presentations are tools that can be used as lectures.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4062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19121" y="-340382"/>
            <a:ext cx="9771231" cy="109487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028700"/>
            <a:ext cx="6603984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6000" b="1" spc="340" dirty="0" smtClean="0">
                <a:solidFill>
                  <a:srgbClr val="4D4A46"/>
                </a:solidFill>
                <a:latin typeface="Clear Sans Regular"/>
              </a:rPr>
              <a:t>SYSTEM DESIGN</a:t>
            </a:r>
            <a:endParaRPr lang="en-US" sz="6000" b="1" spc="340" dirty="0">
              <a:solidFill>
                <a:srgbClr val="4D4A46"/>
              </a:solidFill>
              <a:latin typeface="Clear Sans Regular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004591" y="2553436"/>
            <a:ext cx="7118892" cy="5132614"/>
            <a:chOff x="0" y="-66675"/>
            <a:chExt cx="9491856" cy="6843484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9491856" cy="1333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800"/>
                </a:lnSpc>
              </a:pPr>
              <a:endParaRPr lang="en-US" sz="6000" b="0" i="0" spc="179" dirty="0">
                <a:solidFill>
                  <a:srgbClr val="4D4A46"/>
                </a:solidFill>
                <a:latin typeface="Clear Sans Thin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109960"/>
              <a:ext cx="9491856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8115446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835074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658875" y="0"/>
            <a:ext cx="15629125" cy="7628125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 rot="-5400000">
            <a:off x="-986599" y="3097679"/>
            <a:ext cx="4663741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79"/>
              </a:lnSpc>
            </a:pPr>
            <a:r>
              <a:rPr lang="en-US" sz="3400" b="0" spc="340" dirty="0" smtClean="0">
                <a:solidFill>
                  <a:srgbClr val="4D4A46"/>
                </a:solidFill>
                <a:latin typeface="Clear Sans Regular"/>
              </a:rPr>
              <a:t>Hardware Design</a:t>
            </a:r>
            <a:endParaRPr lang="en-US" sz="3400" b="0" spc="340" dirty="0">
              <a:solidFill>
                <a:srgbClr val="4D4A46"/>
              </a:solidFill>
              <a:latin typeface="Clear Sans Regular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5416661" y="423892"/>
            <a:ext cx="11842639" cy="5108370"/>
            <a:chOff x="0" y="400050"/>
            <a:chExt cx="15790186" cy="6811160"/>
          </a:xfrm>
        </p:grpSpPr>
        <p:sp>
          <p:nvSpPr>
            <p:cNvPr id="5" name="TextBox 5"/>
            <p:cNvSpPr txBox="1"/>
            <p:nvPr/>
          </p:nvSpPr>
          <p:spPr>
            <a:xfrm>
              <a:off x="0" y="400050"/>
              <a:ext cx="15790186" cy="54373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1800"/>
                </a:lnSpc>
              </a:pPr>
              <a:endParaRPr lang="en-US" sz="30000" b="1" spc="-1439" dirty="0">
                <a:solidFill>
                  <a:srgbClr val="4D4A46"/>
                </a:solidFill>
                <a:latin typeface="Clear Sans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544361"/>
              <a:ext cx="15790186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640564" y="8612328"/>
            <a:ext cx="1261873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00"/>
              </a:lnSpc>
            </a:pPr>
            <a:r>
              <a:rPr lang="en-US" sz="6000" b="1" i="0" spc="150" dirty="0" smtClean="0">
                <a:solidFill>
                  <a:srgbClr val="4D4A46"/>
                </a:solidFill>
                <a:latin typeface="Clear Sans" charset="0"/>
                <a:ea typeface="Clear Sans" charset="0"/>
                <a:cs typeface="Clear Sans" charset="0"/>
              </a:rPr>
              <a:t>System-Level Block Design</a:t>
            </a:r>
            <a:endParaRPr lang="en-US" sz="6000" b="1" i="0" spc="150" dirty="0">
              <a:solidFill>
                <a:srgbClr val="4D4A46"/>
              </a:solidFill>
              <a:latin typeface="Clear Sans" charset="0"/>
              <a:ea typeface="Clear Sans" charset="0"/>
              <a:cs typeface="Clear Sans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48645" y="8115446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04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797" y="1028701"/>
            <a:ext cx="12350503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9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658875" y="0"/>
            <a:ext cx="15629125" cy="7628125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 rot="-5400000">
            <a:off x="-986599" y="3097679"/>
            <a:ext cx="4663741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79"/>
              </a:lnSpc>
            </a:pPr>
            <a:r>
              <a:rPr lang="en-US" sz="3400" b="0" spc="340" dirty="0" smtClean="0">
                <a:solidFill>
                  <a:srgbClr val="4D4A46"/>
                </a:solidFill>
                <a:latin typeface="Clear Sans Regular"/>
              </a:rPr>
              <a:t>Software Design</a:t>
            </a:r>
            <a:endParaRPr lang="en-US" sz="3400" b="0" spc="340" dirty="0">
              <a:solidFill>
                <a:srgbClr val="4D4A46"/>
              </a:solidFill>
              <a:latin typeface="Clear Sans Regular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5416661" y="423892"/>
            <a:ext cx="11842639" cy="5108370"/>
            <a:chOff x="0" y="400050"/>
            <a:chExt cx="15790186" cy="6811160"/>
          </a:xfrm>
        </p:grpSpPr>
        <p:sp>
          <p:nvSpPr>
            <p:cNvPr id="5" name="TextBox 5"/>
            <p:cNvSpPr txBox="1"/>
            <p:nvPr/>
          </p:nvSpPr>
          <p:spPr>
            <a:xfrm>
              <a:off x="0" y="400050"/>
              <a:ext cx="15790186" cy="54373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1800"/>
                </a:lnSpc>
              </a:pPr>
              <a:endParaRPr lang="en-US" sz="30000" b="1" spc="-1439" dirty="0">
                <a:solidFill>
                  <a:srgbClr val="4D4A46"/>
                </a:solidFill>
                <a:latin typeface="Clear Sans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544361"/>
              <a:ext cx="15790186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640564" y="8612328"/>
            <a:ext cx="1261873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00"/>
              </a:lnSpc>
            </a:pPr>
            <a:r>
              <a:rPr lang="en-US" sz="6000" b="1" i="0" spc="150" dirty="0" smtClean="0">
                <a:solidFill>
                  <a:srgbClr val="4D4A46"/>
                </a:solidFill>
                <a:latin typeface="Clear Sans" charset="0"/>
                <a:ea typeface="Clear Sans" charset="0"/>
                <a:cs typeface="Clear Sans" charset="0"/>
              </a:rPr>
              <a:t>System-Level Block Design</a:t>
            </a:r>
            <a:endParaRPr lang="en-US" sz="6000" b="1" i="0" spc="150" dirty="0">
              <a:solidFill>
                <a:srgbClr val="4D4A46"/>
              </a:solidFill>
              <a:latin typeface="Clear Sans" charset="0"/>
              <a:ea typeface="Clear Sans" charset="0"/>
              <a:cs typeface="Clear Sans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48645" y="8115446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04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98" y="1028701"/>
            <a:ext cx="11988702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0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74905" y="8281837"/>
            <a:ext cx="13084395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410"/>
              </a:lnSpc>
            </a:pPr>
            <a:r>
              <a:rPr lang="en-US" sz="6000" b="1" i="0" spc="171" dirty="0" smtClean="0">
                <a:solidFill>
                  <a:srgbClr val="4D4A46"/>
                </a:solidFill>
                <a:latin typeface="Clear Sans" charset="0"/>
                <a:ea typeface="Clear Sans" charset="0"/>
                <a:cs typeface="Clear Sans" charset="0"/>
              </a:rPr>
              <a:t>Subsystems</a:t>
            </a:r>
            <a:endParaRPr lang="en-US" sz="6000" b="1" i="0" spc="171" dirty="0">
              <a:solidFill>
                <a:srgbClr val="4D4A46"/>
              </a:solidFill>
              <a:latin typeface="Clear Sans" charset="0"/>
              <a:ea typeface="Clear Sans" charset="0"/>
              <a:cs typeface="Clear Sans" charset="0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-348872" y="-368275"/>
            <a:ext cx="18966342" cy="7569917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729820" y="1028700"/>
            <a:ext cx="6700996" cy="1731483"/>
            <a:chOff x="0" y="0"/>
            <a:chExt cx="8934662" cy="2308643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8934662" cy="7010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400" b="0" spc="340" dirty="0" smtClean="0">
                  <a:solidFill>
                    <a:srgbClr val="4D4A46"/>
                  </a:solidFill>
                  <a:latin typeface="Clear Sans Regular"/>
                </a:rPr>
                <a:t>MICROCONTROLLER</a:t>
              </a:r>
              <a:endParaRPr lang="en-US" sz="3400" b="0" spc="34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74945"/>
              <a:ext cx="8934662" cy="1333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b="0" i="0" spc="130" dirty="0" smtClean="0">
                  <a:solidFill>
                    <a:srgbClr val="4D4A46"/>
                  </a:solidFill>
                  <a:latin typeface="Clear Sans Thin"/>
                </a:rPr>
                <a:t>A compact integrated circuit designed to operate the motor.</a:t>
              </a:r>
              <a:endParaRPr lang="en-US" sz="2600" b="0" i="0" spc="13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1167975"/>
            <a:ext cx="235800" cy="23580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D4A46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558304" y="1028700"/>
            <a:ext cx="6700996" cy="1231346"/>
            <a:chOff x="0" y="0"/>
            <a:chExt cx="8934662" cy="164179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8934662" cy="7010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400" b="0" spc="340" dirty="0" smtClean="0">
                  <a:solidFill>
                    <a:srgbClr val="4D4A46"/>
                  </a:solidFill>
                  <a:latin typeface="Clear Sans Regular"/>
                </a:rPr>
                <a:t>MOTOR</a:t>
              </a:r>
              <a:endParaRPr lang="en-US" sz="3400" b="0" spc="34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74945"/>
              <a:ext cx="8934662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b="0" i="0" spc="130" dirty="0" smtClean="0">
                  <a:solidFill>
                    <a:srgbClr val="4D4A46"/>
                  </a:solidFill>
                  <a:latin typeface="Clear Sans Thin"/>
                </a:rPr>
                <a:t>Rotates the gearbox to do something</a:t>
              </a:r>
              <a:endParaRPr lang="en-US" sz="2600" b="0" i="0" spc="13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857184" y="1167975"/>
            <a:ext cx="235800" cy="235800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D4A46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720119" y="4048498"/>
            <a:ext cx="6700996" cy="2231620"/>
            <a:chOff x="0" y="0"/>
            <a:chExt cx="8934662" cy="2975492"/>
          </a:xfrm>
        </p:grpSpPr>
        <p:sp>
          <p:nvSpPr>
            <p:cNvPr id="15" name="TextBox 15"/>
            <p:cNvSpPr txBox="1"/>
            <p:nvPr/>
          </p:nvSpPr>
          <p:spPr>
            <a:xfrm>
              <a:off x="0" y="0"/>
              <a:ext cx="8934662" cy="7010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400" spc="340" dirty="0" smtClean="0">
                  <a:solidFill>
                    <a:srgbClr val="4D4A46"/>
                  </a:solidFill>
                  <a:latin typeface="Clear Sans Regular"/>
                </a:rPr>
                <a:t>ENCODER</a:t>
              </a:r>
              <a:endParaRPr lang="en-US" sz="3400" b="0" spc="34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74945"/>
              <a:ext cx="8934662" cy="20005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spc="130" dirty="0" smtClean="0">
                  <a:solidFill>
                    <a:srgbClr val="4D4A46"/>
                  </a:solidFill>
                  <a:latin typeface="Clear Sans Thin"/>
                </a:rPr>
                <a:t>A motor mounted encoder provides closed loop feedback signals to communicate the speed and position of the motor shaft.</a:t>
              </a:r>
              <a:endParaRPr lang="en-US" sz="2600" b="0" i="0" spc="13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18999" y="4187773"/>
            <a:ext cx="235800" cy="235800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D4A46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0548603" y="4048498"/>
            <a:ext cx="6700996" cy="2731757"/>
            <a:chOff x="0" y="0"/>
            <a:chExt cx="8934662" cy="3642341"/>
          </a:xfrm>
        </p:grpSpPr>
        <p:sp>
          <p:nvSpPr>
            <p:cNvPr id="20" name="TextBox 20"/>
            <p:cNvSpPr txBox="1"/>
            <p:nvPr/>
          </p:nvSpPr>
          <p:spPr>
            <a:xfrm>
              <a:off x="0" y="0"/>
              <a:ext cx="8934662" cy="7010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400" b="0" spc="340" dirty="0" smtClean="0">
                  <a:solidFill>
                    <a:srgbClr val="4D4A46"/>
                  </a:solidFill>
                  <a:latin typeface="Clear Sans Regular"/>
                </a:rPr>
                <a:t>GEARBOX</a:t>
              </a:r>
              <a:endParaRPr lang="en-US" sz="3400" b="0" spc="34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974945"/>
              <a:ext cx="8934662" cy="26673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b="0" i="0" spc="130" dirty="0" smtClean="0">
                  <a:solidFill>
                    <a:srgbClr val="4D4A46"/>
                  </a:solidFill>
                  <a:latin typeface="Clear Sans Thin"/>
                </a:rPr>
                <a:t>A mechanical drive to step down the speed of rotation from the motor shaft to the output drive, proportionally increasing the torque.</a:t>
              </a:r>
              <a:endParaRPr lang="en-US" sz="2600" b="0" i="0" spc="13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847482" y="4187773"/>
            <a:ext cx="235800" cy="235800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D4A46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1008474" y="8112703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439985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022500" y="1028700"/>
            <a:ext cx="8236800" cy="8190795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699" y="2929338"/>
            <a:ext cx="6625457" cy="525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079"/>
              </a:lnSpc>
              <a:buFont typeface="Arial" charset="0"/>
              <a:buChar char="•"/>
            </a:pPr>
            <a:r>
              <a:rPr lang="en-US" sz="3400" b="0" spc="340" dirty="0" smtClean="0">
                <a:solidFill>
                  <a:srgbClr val="4D4A46"/>
                </a:solidFill>
                <a:latin typeface="Clear Sans Regular"/>
              </a:rPr>
              <a:t>Handles multiple digital and analog I/O.</a:t>
            </a:r>
          </a:p>
          <a:p>
            <a:pPr marL="457200" indent="-457200">
              <a:lnSpc>
                <a:spcPts val="4079"/>
              </a:lnSpc>
              <a:buFont typeface="Arial" charset="0"/>
              <a:buChar char="•"/>
            </a:pPr>
            <a:r>
              <a:rPr lang="en-US" sz="3400" spc="340" dirty="0" smtClean="0">
                <a:solidFill>
                  <a:srgbClr val="4D4A46"/>
                </a:solidFill>
                <a:latin typeface="Clear Sans Regular"/>
              </a:rPr>
              <a:t>Store and analyze data for a motor.</a:t>
            </a:r>
          </a:p>
          <a:p>
            <a:pPr marL="914400" lvl="1" indent="-457200">
              <a:lnSpc>
                <a:spcPts val="4079"/>
              </a:lnSpc>
              <a:buFont typeface="Arial" charset="0"/>
              <a:buChar char="•"/>
            </a:pPr>
            <a:r>
              <a:rPr lang="en-US" sz="3400" spc="340" dirty="0" smtClean="0">
                <a:solidFill>
                  <a:srgbClr val="4D4A46"/>
                </a:solidFill>
                <a:latin typeface="Clear Sans Regular"/>
              </a:rPr>
              <a:t>Calibrate a certain rotational angle.</a:t>
            </a:r>
          </a:p>
          <a:p>
            <a:pPr marL="914400" lvl="1" indent="-457200">
              <a:lnSpc>
                <a:spcPts val="4079"/>
              </a:lnSpc>
              <a:buFont typeface="Arial" charset="0"/>
              <a:buChar char="•"/>
            </a:pPr>
            <a:r>
              <a:rPr lang="en-US" sz="3400" spc="340" dirty="0" smtClean="0">
                <a:solidFill>
                  <a:srgbClr val="4D4A46"/>
                </a:solidFill>
                <a:latin typeface="Clear Sans Regular"/>
              </a:rPr>
              <a:t>Store a specific position.</a:t>
            </a:r>
          </a:p>
          <a:p>
            <a:pPr marL="457200" indent="-457200">
              <a:lnSpc>
                <a:spcPts val="4079"/>
              </a:lnSpc>
              <a:buFont typeface="Arial" charset="0"/>
              <a:buChar char="•"/>
            </a:pPr>
            <a:r>
              <a:rPr lang="en-US" sz="3400" b="0" spc="340" dirty="0" smtClean="0">
                <a:solidFill>
                  <a:srgbClr val="4D4A46"/>
                </a:solidFill>
                <a:latin typeface="Clear Sans Regular"/>
              </a:rPr>
              <a:t>Simple for users and client to maintain.</a:t>
            </a:r>
          </a:p>
          <a:p>
            <a:pPr marL="457200" indent="-457200">
              <a:lnSpc>
                <a:spcPts val="4079"/>
              </a:lnSpc>
              <a:buFont typeface="Arial" charset="0"/>
              <a:buChar char="•"/>
            </a:pPr>
            <a:endParaRPr lang="en-US" sz="3400" b="0" spc="340" dirty="0" smtClean="0">
              <a:solidFill>
                <a:srgbClr val="4D4A46"/>
              </a:solidFill>
              <a:latin typeface="Clear Sans Regular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28700" y="1021556"/>
            <a:ext cx="6625457" cy="5645944"/>
            <a:chOff x="0" y="-9525"/>
            <a:chExt cx="8833943" cy="3643372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8833943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7200"/>
                </a:lnSpc>
              </a:pPr>
              <a:r>
                <a:rPr lang="en-US" sz="6000" b="1" spc="179" dirty="0" smtClean="0">
                  <a:solidFill>
                    <a:srgbClr val="4D4A46"/>
                  </a:solidFill>
                  <a:latin typeface="Clear Sans Bold"/>
                </a:rPr>
                <a:t>Microcontroller</a:t>
              </a:r>
              <a:endParaRPr lang="en-US" sz="6000" b="1" spc="179" dirty="0">
                <a:solidFill>
                  <a:srgbClr val="4D4A46"/>
                </a:solidFill>
                <a:latin typeface="Clear Sans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864406"/>
              <a:ext cx="8833943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480000" y="4425597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07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813" y="2517528"/>
            <a:ext cx="5213137" cy="521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45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790503" y="788764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01</a:t>
            </a:r>
          </a:p>
        </p:txBody>
      </p:sp>
      <p:sp>
        <p:nvSpPr>
          <p:cNvPr id="3" name="AutoShape 3"/>
          <p:cNvSpPr/>
          <p:nvPr/>
        </p:nvSpPr>
        <p:spPr>
          <a:xfrm>
            <a:off x="3143502" y="1028700"/>
            <a:ext cx="12021137" cy="8229600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4" name="TextBox 4"/>
          <p:cNvSpPr txBox="1"/>
          <p:nvPr/>
        </p:nvSpPr>
        <p:spPr>
          <a:xfrm rot="-5400000">
            <a:off x="-2310326" y="4886325"/>
            <a:ext cx="781981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400" b="1" spc="340">
                <a:solidFill>
                  <a:srgbClr val="4D4A46"/>
                </a:solidFill>
                <a:latin typeface="Clear Sans Regular"/>
              </a:rPr>
              <a:t>TOPIC HIGHLIGHTS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4796746" y="2535008"/>
            <a:ext cx="8694507" cy="4721833"/>
            <a:chOff x="0" y="-9525"/>
            <a:chExt cx="11592676" cy="6295775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11592676" cy="122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 b="1" spc="179" dirty="0" smtClean="0">
                  <a:solidFill>
                    <a:srgbClr val="4D4A46"/>
                  </a:solidFill>
                  <a:latin typeface="Clear Sans Bold"/>
                </a:rPr>
                <a:t>Overview</a:t>
              </a:r>
              <a:endParaRPr lang="en-US" sz="6000" b="1" spc="179" dirty="0">
                <a:solidFill>
                  <a:srgbClr val="4D4A46"/>
                </a:solidFill>
                <a:latin typeface="Clear Sans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669604"/>
              <a:ext cx="11592676" cy="46166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3000" b="1" spc="-30" dirty="0" smtClean="0">
                  <a:solidFill>
                    <a:srgbClr val="4D4A46"/>
                  </a:solidFill>
                  <a:latin typeface="Clear Sans Thin"/>
                </a:rPr>
                <a:t>Problem Description</a:t>
              </a:r>
            </a:p>
            <a:p>
              <a:pPr marL="457200" indent="-4572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3000" b="1" i="0" spc="-30" dirty="0" smtClean="0">
                  <a:solidFill>
                    <a:srgbClr val="4D4A46"/>
                  </a:solidFill>
                  <a:latin typeface="Clear Sans Thin"/>
                </a:rPr>
                <a:t>Requirements Analysis</a:t>
              </a:r>
            </a:p>
            <a:p>
              <a:pPr marL="457200" indent="-4572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3000" b="1" spc="-30" dirty="0" smtClean="0">
                  <a:solidFill>
                    <a:srgbClr val="4D4A46"/>
                  </a:solidFill>
                  <a:latin typeface="Clear Sans Thin"/>
                </a:rPr>
                <a:t>System Alternatives</a:t>
              </a:r>
            </a:p>
            <a:p>
              <a:pPr marL="457200" indent="-4572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3000" b="1" i="0" spc="-30" dirty="0" smtClean="0">
                  <a:solidFill>
                    <a:srgbClr val="4D4A46"/>
                  </a:solidFill>
                  <a:latin typeface="Clear Sans Thin"/>
                </a:rPr>
                <a:t>System Design</a:t>
              </a:r>
            </a:p>
            <a:p>
              <a:pPr marL="457200" indent="-4572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3000" b="1" spc="-30" dirty="0" smtClean="0">
                  <a:solidFill>
                    <a:srgbClr val="4D4A46"/>
                  </a:solidFill>
                  <a:latin typeface="Clear Sans Thin"/>
                </a:rPr>
                <a:t>Q&amp;A</a:t>
              </a:r>
              <a:endParaRPr lang="en-US" sz="3000" b="1" i="0" spc="-3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022500" y="1028700"/>
            <a:ext cx="8236800" cy="8190795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1021556"/>
            <a:ext cx="6625457" cy="5040854"/>
            <a:chOff x="0" y="-9525"/>
            <a:chExt cx="8833943" cy="6721136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8833943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7200"/>
                </a:lnSpc>
              </a:pPr>
              <a:r>
                <a:rPr lang="en-US" sz="6000" b="1" spc="179" dirty="0" smtClean="0">
                  <a:solidFill>
                    <a:srgbClr val="4D4A46"/>
                  </a:solidFill>
                  <a:latin typeface="Clear Sans Bold"/>
                </a:rPr>
                <a:t>Servo Motor</a:t>
              </a:r>
              <a:endParaRPr lang="en-US" sz="6000" b="1" spc="179" dirty="0">
                <a:solidFill>
                  <a:srgbClr val="4D4A46"/>
                </a:solidFill>
                <a:latin typeface="Clear Sans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864406"/>
              <a:ext cx="8833943" cy="3847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Closed loop feedback operation.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Near constant torque within operational speeds.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Integrated encoder for high precision position tracking.</a:t>
              </a:r>
              <a:endParaRPr lang="en-US" sz="300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480000" y="4425597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07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1963937"/>
            <a:ext cx="6957391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43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022500" y="1028700"/>
            <a:ext cx="8236800" cy="8190795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700" y="8229600"/>
            <a:ext cx="6625457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400" b="0" spc="340">
                <a:solidFill>
                  <a:srgbClr val="4D4A46"/>
                </a:solidFill>
                <a:latin typeface="Clear Sans Regular"/>
              </a:rPr>
              <a:t>IOS APP MADE FOR CLIENT, FITNESS PALS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1021556"/>
            <a:ext cx="6625457" cy="3248442"/>
            <a:chOff x="0" y="-9525"/>
            <a:chExt cx="8833943" cy="4331256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8833943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7200"/>
                </a:lnSpc>
              </a:pPr>
              <a:r>
                <a:rPr lang="en-US" sz="6000" b="1" spc="179" dirty="0" smtClean="0">
                  <a:solidFill>
                    <a:srgbClr val="4D4A46"/>
                  </a:solidFill>
                  <a:latin typeface="Clear Sans Bold"/>
                </a:rPr>
                <a:t>Gearbox</a:t>
              </a:r>
              <a:endParaRPr lang="en-US" sz="6000" b="1" spc="179" dirty="0">
                <a:solidFill>
                  <a:srgbClr val="4D4A46"/>
                </a:solidFill>
                <a:latin typeface="Clear Sans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864406"/>
              <a:ext cx="8833943" cy="1457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150" dirty="0">
                  <a:solidFill>
                    <a:srgbClr val="4D4A46"/>
                  </a:solidFill>
                  <a:latin typeface="Clear Sans Thin"/>
                </a:rPr>
                <a:t>Presentations are tools that can be used as lectures.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4678060" y="4487510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1714854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022500" y="1028700"/>
            <a:ext cx="8236800" cy="8190795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700" y="8229600"/>
            <a:ext cx="6625457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400" b="0" spc="340">
                <a:solidFill>
                  <a:srgbClr val="4D4A46"/>
                </a:solidFill>
                <a:latin typeface="Clear Sans Regular"/>
              </a:rPr>
              <a:t>IOS APP MADE FOR CLIENT, FITNESS PALS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1021556"/>
            <a:ext cx="6625457" cy="3248442"/>
            <a:chOff x="0" y="-9525"/>
            <a:chExt cx="8833943" cy="4331256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8833943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7200"/>
                </a:lnSpc>
              </a:pPr>
              <a:r>
                <a:rPr lang="en-US" sz="6000" b="1" spc="179" dirty="0" smtClean="0">
                  <a:solidFill>
                    <a:srgbClr val="4D4A46"/>
                  </a:solidFill>
                  <a:latin typeface="Clear Sans Bold"/>
                </a:rPr>
                <a:t>Encoder</a:t>
              </a:r>
              <a:endParaRPr lang="en-US" sz="6000" b="1" spc="179" dirty="0">
                <a:solidFill>
                  <a:srgbClr val="4D4A46"/>
                </a:solidFill>
                <a:latin typeface="Clear Sans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864406"/>
              <a:ext cx="8833943" cy="1457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150">
                  <a:solidFill>
                    <a:srgbClr val="4D4A46"/>
                  </a:solidFill>
                  <a:latin typeface="Clear Sans Thin"/>
                </a:rPr>
                <a:t>Presentations are tools that can be used as lectures.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4678060" y="4487510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1646889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19121" y="-340382"/>
            <a:ext cx="9771231" cy="109487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028700"/>
            <a:ext cx="6603984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6000" b="1" spc="340" dirty="0" smtClean="0">
                <a:solidFill>
                  <a:srgbClr val="4D4A46"/>
                </a:solidFill>
                <a:latin typeface="Clear Sans Regular"/>
              </a:rPr>
              <a:t>Q&amp;A</a:t>
            </a:r>
            <a:endParaRPr lang="en-US" sz="6000" b="1" spc="340" dirty="0">
              <a:solidFill>
                <a:srgbClr val="4D4A46"/>
              </a:solidFill>
              <a:latin typeface="Clear Sans Regular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004591" y="2553436"/>
            <a:ext cx="7118892" cy="5132614"/>
            <a:chOff x="0" y="-66675"/>
            <a:chExt cx="9491856" cy="6843484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9491856" cy="1333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800"/>
                </a:lnSpc>
              </a:pPr>
              <a:endParaRPr lang="en-US" sz="6000" b="0" i="0" spc="179" dirty="0">
                <a:solidFill>
                  <a:srgbClr val="4D4A46"/>
                </a:solidFill>
                <a:latin typeface="Clear Sans Thin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109960"/>
              <a:ext cx="9491856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8115446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0003467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658875" y="0"/>
            <a:ext cx="15629125" cy="7628125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 rot="-5400000">
            <a:off x="-986599" y="3103396"/>
            <a:ext cx="466374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79"/>
              </a:lnSpc>
            </a:pPr>
            <a:r>
              <a:rPr lang="en-US" sz="3400" b="0" spc="340" dirty="0">
                <a:solidFill>
                  <a:srgbClr val="4D4A46"/>
                </a:solidFill>
                <a:latin typeface="Clear Sans Regular"/>
              </a:rPr>
              <a:t>CLIENT SURVEY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416661" y="123854"/>
            <a:ext cx="11842639" cy="5386902"/>
            <a:chOff x="0" y="0"/>
            <a:chExt cx="15790186" cy="7182536"/>
          </a:xfrm>
        </p:grpSpPr>
        <p:sp>
          <p:nvSpPr>
            <p:cNvPr id="5" name="TextBox 5"/>
            <p:cNvSpPr txBox="1"/>
            <p:nvPr/>
          </p:nvSpPr>
          <p:spPr>
            <a:xfrm>
              <a:off x="0" y="400050"/>
              <a:ext cx="15790186" cy="5695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1800"/>
                </a:lnSpc>
              </a:pPr>
              <a:r>
                <a:rPr lang="en-US" sz="30000" b="1" spc="-1439" dirty="0">
                  <a:solidFill>
                    <a:srgbClr val="4D4A46"/>
                  </a:solidFill>
                  <a:latin typeface="Clear Sans Bold"/>
                </a:rPr>
                <a:t>100%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544361"/>
              <a:ext cx="15790186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r>
                <a:rPr lang="en-US" sz="3000" b="1" i="0" spc="300">
                  <a:solidFill>
                    <a:srgbClr val="4D4A46"/>
                  </a:solidFill>
                  <a:latin typeface="Clear Sans Regular"/>
                </a:rPr>
                <a:t>CLIENT SATISFACTION FOR 2020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640564" y="8612328"/>
            <a:ext cx="12618736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00"/>
              </a:lnSpc>
            </a:pPr>
            <a:r>
              <a:rPr lang="en-US" sz="3000" b="0" i="0" spc="150">
                <a:solidFill>
                  <a:srgbClr val="4D4A46"/>
                </a:solidFill>
                <a:latin typeface="Clear Sans Thin"/>
              </a:rPr>
              <a:t>Presentations are tools that can be used as lectures.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48645" y="8115446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04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67652" y="0"/>
            <a:ext cx="9420348" cy="10557891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700" y="7553306"/>
            <a:ext cx="619653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dirty="0" smtClean="0">
                <a:solidFill>
                  <a:srgbClr val="4D4A46"/>
                </a:solidFill>
                <a:latin typeface="Clear Sans Bold"/>
              </a:rPr>
              <a:t>Constraints</a:t>
            </a:r>
            <a:endParaRPr lang="en-US" sz="6000" b="1" dirty="0">
              <a:solidFill>
                <a:srgbClr val="4D4A46"/>
              </a:solidFill>
              <a:latin typeface="Clear Sans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256431" y="1732886"/>
            <a:ext cx="6642789" cy="6821228"/>
            <a:chOff x="0" y="0"/>
            <a:chExt cx="8857052" cy="9094971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8857052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>
                  <a:solidFill>
                    <a:srgbClr val="4D4A46"/>
                  </a:solidFill>
                  <a:latin typeface="Clear Sans Regular"/>
                </a:rPr>
                <a:t>INTRODUCE NEW SERVICES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881826"/>
              <a:ext cx="8857052" cy="1457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150">
                  <a:solidFill>
                    <a:srgbClr val="4D4A46"/>
                  </a:solidFill>
                  <a:latin typeface="Clear Sans Thin"/>
                </a:rPr>
                <a:t>Presentations are tools that can be used as lectures.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349335"/>
              <a:ext cx="8857052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>
                  <a:solidFill>
                    <a:srgbClr val="4D4A46"/>
                  </a:solidFill>
                  <a:latin typeface="Clear Sans Regular"/>
                </a:rPr>
                <a:t>EXPAND TO NEW TERRITORIES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259736"/>
              <a:ext cx="8857052" cy="1457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150">
                  <a:solidFill>
                    <a:srgbClr val="4D4A46"/>
                  </a:solidFill>
                  <a:latin typeface="Clear Sans Thin"/>
                </a:rPr>
                <a:t>Presentations are tools that can be used as lectures.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727245"/>
              <a:ext cx="8857052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>
                  <a:solidFill>
                    <a:srgbClr val="4D4A46"/>
                  </a:solidFill>
                  <a:latin typeface="Clear Sans Regular"/>
                </a:rPr>
                <a:t>RETAIN SATISFIED CLIENTS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637646"/>
              <a:ext cx="8857052" cy="1457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150">
                  <a:solidFill>
                    <a:srgbClr val="4D4A46"/>
                  </a:solidFill>
                  <a:latin typeface="Clear Sans Thin"/>
                </a:rPr>
                <a:t>Presentations are tools that can be used as lectures.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786009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05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45513" y="-251860"/>
            <a:ext cx="15493308" cy="10732513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2894125" cy="4141012"/>
            <a:chOff x="0" y="0"/>
            <a:chExt cx="17192167" cy="552135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27121" r="6463"/>
            <a:stretch>
              <a:fillRect/>
            </a:stretch>
          </p:blipFill>
          <p:spPr>
            <a:xfrm>
              <a:off x="0" y="0"/>
              <a:ext cx="5493656" cy="552135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16854" r="16854"/>
            <a:stretch>
              <a:fillRect/>
            </a:stretch>
          </p:blipFill>
          <p:spPr>
            <a:xfrm>
              <a:off x="5849256" y="0"/>
              <a:ext cx="5493656" cy="552135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l="16792" r="16792"/>
            <a:stretch>
              <a:fillRect/>
            </a:stretch>
          </p:blipFill>
          <p:spPr>
            <a:xfrm>
              <a:off x="11698511" y="0"/>
              <a:ext cx="5493656" cy="5521350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280932" y="5954572"/>
            <a:ext cx="3538401" cy="3157531"/>
            <a:chOff x="0" y="0"/>
            <a:chExt cx="4717867" cy="4210041"/>
          </a:xfrm>
        </p:grpSpPr>
        <p:sp>
          <p:nvSpPr>
            <p:cNvPr id="8" name="TextBox 8"/>
            <p:cNvSpPr txBox="1"/>
            <p:nvPr/>
          </p:nvSpPr>
          <p:spPr>
            <a:xfrm>
              <a:off x="0" y="-28575"/>
              <a:ext cx="4717867" cy="1958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 b="1" i="0" spc="300">
                  <a:solidFill>
                    <a:srgbClr val="4D4A46"/>
                  </a:solidFill>
                  <a:latin typeface="Clear Sans Regular"/>
                </a:rPr>
                <a:t>APP PRODUCTION AND MARKETING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332346"/>
              <a:ext cx="4717867" cy="1877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 b="0" i="0" spc="130">
                  <a:solidFill>
                    <a:srgbClr val="4D4A46"/>
                  </a:solidFill>
                  <a:latin typeface="Clear Sans Thin"/>
                </a:rPr>
                <a:t>Presentations are tools that can be used as lectures.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706562" y="5954572"/>
            <a:ext cx="3538401" cy="2662231"/>
            <a:chOff x="0" y="0"/>
            <a:chExt cx="4717867" cy="354964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28575"/>
              <a:ext cx="4717867" cy="1298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 b="1" i="0" spc="300">
                  <a:solidFill>
                    <a:srgbClr val="4D4A46"/>
                  </a:solidFill>
                  <a:latin typeface="Clear Sans Regular"/>
                </a:rPr>
                <a:t>FULL VIDEO AD PRODUCTION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671946"/>
              <a:ext cx="4717867" cy="1877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 b="0" i="0" spc="130">
                  <a:solidFill>
                    <a:srgbClr val="4D4A46"/>
                  </a:solidFill>
                  <a:latin typeface="Clear Sans Thin"/>
                </a:rPr>
                <a:t>Presentations are tools that can be used as lectures.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165596" y="5954572"/>
            <a:ext cx="3538401" cy="2662231"/>
            <a:chOff x="0" y="0"/>
            <a:chExt cx="4717867" cy="354964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28575"/>
              <a:ext cx="4717867" cy="1298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 b="1" i="0" spc="300">
                  <a:solidFill>
                    <a:srgbClr val="4D4A46"/>
                  </a:solidFill>
                  <a:latin typeface="Clear Sans Regular"/>
                </a:rPr>
                <a:t>PR AND CRISIS MANAGEMENT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671946"/>
              <a:ext cx="4717867" cy="1877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 b="0" i="0" spc="130">
                  <a:solidFill>
                    <a:srgbClr val="4D4A46"/>
                  </a:solidFill>
                  <a:latin typeface="Clear Sans Thin"/>
                </a:rPr>
                <a:t>Presentations are tools that can be used as lectures.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5790503" y="745557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06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022500" y="1028700"/>
            <a:ext cx="8236800" cy="8190795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700" y="8229600"/>
            <a:ext cx="6625457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400" b="0" spc="340">
                <a:solidFill>
                  <a:srgbClr val="4D4A46"/>
                </a:solidFill>
                <a:latin typeface="Clear Sans Regular"/>
              </a:rPr>
              <a:t>IOS APP MADE FOR CLIENT, FITNESS PALS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1028700"/>
            <a:ext cx="6625457" cy="3241298"/>
            <a:chOff x="0" y="0"/>
            <a:chExt cx="8833943" cy="4321731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8833943" cy="2447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7200"/>
                </a:lnSpc>
              </a:pPr>
              <a:r>
                <a:rPr lang="en-US" sz="6000" b="1" spc="179" dirty="0">
                  <a:solidFill>
                    <a:srgbClr val="4D4A46"/>
                  </a:solidFill>
                  <a:latin typeface="Clear Sans Bold"/>
                </a:rPr>
                <a:t>CALORIE COUNTER APP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864406"/>
              <a:ext cx="8833943" cy="1457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150">
                  <a:solidFill>
                    <a:srgbClr val="4D4A46"/>
                  </a:solidFill>
                  <a:latin typeface="Clear Sans Thin"/>
                </a:rPr>
                <a:t>Presentations are tools that can be used as lectures.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069896" y="1855656"/>
            <a:ext cx="3981832" cy="692492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4678060" y="4487510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07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34401" y="2482165"/>
            <a:ext cx="5595058" cy="5322670"/>
            <a:chOff x="0" y="0"/>
            <a:chExt cx="7460077" cy="7096894"/>
          </a:xfrm>
        </p:grpSpPr>
        <p:sp>
          <p:nvSpPr>
            <p:cNvPr id="3" name="TextBox 3"/>
            <p:cNvSpPr txBox="1"/>
            <p:nvPr/>
          </p:nvSpPr>
          <p:spPr>
            <a:xfrm>
              <a:off x="0" y="-57150"/>
              <a:ext cx="7460077" cy="49390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410"/>
                </a:lnSpc>
              </a:pPr>
              <a:r>
                <a:rPr lang="en-US" sz="5700" b="0" i="0" spc="171">
                  <a:solidFill>
                    <a:srgbClr val="4D4A46"/>
                  </a:solidFill>
                  <a:latin typeface="Clear Sans Regular"/>
                </a:rPr>
                <a:t>30-second YouTube ad for client, Puppy Nation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5639569"/>
              <a:ext cx="7460077" cy="1457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150">
                  <a:solidFill>
                    <a:srgbClr val="4D4A46"/>
                  </a:solidFill>
                  <a:latin typeface="Clear Sans Thin"/>
                </a:rPr>
                <a:t>Presentations are tools that can be used as lectures.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29004" r="20408"/>
          <a:stretch>
            <a:fillRect/>
          </a:stretch>
        </p:blipFill>
        <p:spPr>
          <a:xfrm>
            <a:off x="3356991" y="1674301"/>
            <a:ext cx="6625240" cy="8725810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3356991" y="-485061"/>
            <a:ext cx="6665204" cy="1843457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7" name="TextBox 7"/>
          <p:cNvSpPr txBox="1"/>
          <p:nvPr/>
        </p:nvSpPr>
        <p:spPr>
          <a:xfrm>
            <a:off x="988248" y="8067457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08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50565"/>
            <a:ext cx="129831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>
                <a:solidFill>
                  <a:srgbClr val="4D4A46"/>
                </a:solidFill>
                <a:latin typeface="Clear Sans Bold"/>
              </a:rPr>
              <a:t>PR AND CRISIS MANAGEMENT</a:t>
            </a:r>
          </a:p>
        </p:txBody>
      </p:sp>
      <p:sp>
        <p:nvSpPr>
          <p:cNvPr id="3" name="AutoShape 3"/>
          <p:cNvSpPr/>
          <p:nvPr/>
        </p:nvSpPr>
        <p:spPr>
          <a:xfrm>
            <a:off x="-463820" y="4008151"/>
            <a:ext cx="19215639" cy="52501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5344836"/>
            <a:ext cx="4238219" cy="2576779"/>
            <a:chOff x="0" y="0"/>
            <a:chExt cx="5650958" cy="3435705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>
                  <a:solidFill>
                    <a:srgbClr val="4D4A46"/>
                  </a:solidFill>
                  <a:latin typeface="Clear Sans Regular"/>
                </a:rPr>
                <a:t>APPROACH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216380"/>
              <a:ext cx="5650958" cy="2219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150" dirty="0">
                  <a:solidFill>
                    <a:srgbClr val="4D4A46"/>
                  </a:solidFill>
                  <a:latin typeface="Clear Sans Thin"/>
                </a:rPr>
                <a:t>Presentations are tools that can be used as lectures.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790503" y="1380702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09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024891" y="5344836"/>
            <a:ext cx="4238219" cy="2576779"/>
            <a:chOff x="0" y="0"/>
            <a:chExt cx="5650958" cy="3435705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650958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>
                  <a:solidFill>
                    <a:srgbClr val="4D4A46"/>
                  </a:solidFill>
                  <a:latin typeface="Clear Sans Regular"/>
                </a:rPr>
                <a:t>STRATEGY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16380"/>
              <a:ext cx="5650958" cy="2219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150" dirty="0">
                  <a:solidFill>
                    <a:srgbClr val="4D4A46"/>
                  </a:solidFill>
                  <a:latin typeface="Clear Sans Thin"/>
                </a:rPr>
                <a:t>Presentations are tools that can be used as lectures.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21081" y="5344836"/>
            <a:ext cx="4238219" cy="2576779"/>
            <a:chOff x="0" y="0"/>
            <a:chExt cx="5650958" cy="343570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650958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>
                  <a:solidFill>
                    <a:srgbClr val="4D4A46"/>
                  </a:solidFill>
                  <a:latin typeface="Clear Sans Regular"/>
                </a:rPr>
                <a:t>TEAM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16380"/>
              <a:ext cx="5650958" cy="2219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150">
                  <a:solidFill>
                    <a:srgbClr val="4D4A46"/>
                  </a:solidFill>
                  <a:latin typeface="Clear Sans Thin"/>
                </a:rPr>
                <a:t>Presentations are tools that can be used as lectures.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19121" y="-340382"/>
            <a:ext cx="9771231" cy="109487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028700"/>
            <a:ext cx="68199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000" b="1" spc="340" dirty="0" smtClean="0">
                <a:solidFill>
                  <a:srgbClr val="4D4A46"/>
                </a:solidFill>
                <a:latin typeface="Clear Sans Regular"/>
              </a:rPr>
              <a:t>PROBLEM DESCRIPTION</a:t>
            </a:r>
            <a:endParaRPr lang="en-US" sz="6000" b="1" spc="340" dirty="0">
              <a:solidFill>
                <a:srgbClr val="4D4A46"/>
              </a:solidFill>
              <a:latin typeface="Clear Sans Regular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004591" y="2553436"/>
            <a:ext cx="7118892" cy="5132614"/>
            <a:chOff x="0" y="-66675"/>
            <a:chExt cx="9491856" cy="6843484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9491856" cy="1333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800"/>
                </a:lnSpc>
              </a:pPr>
              <a:endParaRPr lang="en-US" sz="6000" b="0" i="0" spc="179" dirty="0">
                <a:solidFill>
                  <a:srgbClr val="4D4A46"/>
                </a:solidFill>
                <a:latin typeface="Clear Sans Thin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109960"/>
              <a:ext cx="9491856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8115446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02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74905" y="8281837"/>
            <a:ext cx="13084395" cy="91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410"/>
              </a:lnSpc>
            </a:pPr>
            <a:r>
              <a:rPr lang="en-US" sz="5700" b="0" i="0" spc="171">
                <a:solidFill>
                  <a:srgbClr val="4D4A46"/>
                </a:solidFill>
                <a:latin typeface="Clear Sans Thin"/>
              </a:rPr>
              <a:t>Newly serviced territories</a:t>
            </a:r>
          </a:p>
        </p:txBody>
      </p:sp>
      <p:sp>
        <p:nvSpPr>
          <p:cNvPr id="3" name="AutoShape 3"/>
          <p:cNvSpPr/>
          <p:nvPr/>
        </p:nvSpPr>
        <p:spPr>
          <a:xfrm>
            <a:off x="-348872" y="-368275"/>
            <a:ext cx="18966342" cy="7569917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729820" y="1028700"/>
            <a:ext cx="6700996" cy="1653705"/>
            <a:chOff x="0" y="0"/>
            <a:chExt cx="8934662" cy="2204940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8934662" cy="68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400" b="0" spc="340">
                  <a:solidFill>
                    <a:srgbClr val="4D4A46"/>
                  </a:solidFill>
                  <a:latin typeface="Clear Sans Regular"/>
                </a:rPr>
                <a:t>SOUTHEAST ASIA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74945"/>
              <a:ext cx="8934662" cy="1229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b="0" i="0" spc="130">
                  <a:solidFill>
                    <a:srgbClr val="4D4A46"/>
                  </a:solidFill>
                  <a:latin typeface="Clear Sans Thin"/>
                </a:rPr>
                <a:t>Presentations are tools that can be used as lectures and more.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1167975"/>
            <a:ext cx="235800" cy="23580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D4A46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558304" y="1028700"/>
            <a:ext cx="6700996" cy="1653705"/>
            <a:chOff x="0" y="0"/>
            <a:chExt cx="8934662" cy="220494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8934662" cy="68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400" b="0" spc="340">
                  <a:solidFill>
                    <a:srgbClr val="4D4A46"/>
                  </a:solidFill>
                  <a:latin typeface="Clear Sans Regular"/>
                </a:rPr>
                <a:t>AUSTRALIA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74945"/>
              <a:ext cx="8934662" cy="1229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b="0" i="0" spc="130">
                  <a:solidFill>
                    <a:srgbClr val="4D4A46"/>
                  </a:solidFill>
                  <a:latin typeface="Clear Sans Thin"/>
                </a:rPr>
                <a:t>Presentations are tools that can be used as lectures and more.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857184" y="1167975"/>
            <a:ext cx="235800" cy="235800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D4A46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720119" y="4048498"/>
            <a:ext cx="6700996" cy="1653705"/>
            <a:chOff x="0" y="0"/>
            <a:chExt cx="8934662" cy="2204940"/>
          </a:xfrm>
        </p:grpSpPr>
        <p:sp>
          <p:nvSpPr>
            <p:cNvPr id="15" name="TextBox 15"/>
            <p:cNvSpPr txBox="1"/>
            <p:nvPr/>
          </p:nvSpPr>
          <p:spPr>
            <a:xfrm>
              <a:off x="0" y="0"/>
              <a:ext cx="8934662" cy="68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400" b="0" spc="340">
                  <a:solidFill>
                    <a:srgbClr val="4D4A46"/>
                  </a:solidFill>
                  <a:latin typeface="Clear Sans Regular"/>
                </a:rPr>
                <a:t>MIDDLE EAST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74945"/>
              <a:ext cx="8934662" cy="1229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b="0" i="0" spc="130">
                  <a:solidFill>
                    <a:srgbClr val="4D4A46"/>
                  </a:solidFill>
                  <a:latin typeface="Clear Sans Thin"/>
                </a:rPr>
                <a:t>Presentations are tools that can be used as lectures and more.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18999" y="4187773"/>
            <a:ext cx="235800" cy="235800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D4A46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0548603" y="4048498"/>
            <a:ext cx="6700996" cy="1653705"/>
            <a:chOff x="0" y="0"/>
            <a:chExt cx="8934662" cy="2204940"/>
          </a:xfrm>
        </p:grpSpPr>
        <p:sp>
          <p:nvSpPr>
            <p:cNvPr id="20" name="TextBox 20"/>
            <p:cNvSpPr txBox="1"/>
            <p:nvPr/>
          </p:nvSpPr>
          <p:spPr>
            <a:xfrm>
              <a:off x="0" y="0"/>
              <a:ext cx="8934662" cy="68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400" b="0" spc="340">
                  <a:solidFill>
                    <a:srgbClr val="4D4A46"/>
                  </a:solidFill>
                  <a:latin typeface="Clear Sans Regular"/>
                </a:rPr>
                <a:t>EUROPE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974945"/>
              <a:ext cx="8934662" cy="1229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b="0" i="0" spc="130">
                  <a:solidFill>
                    <a:srgbClr val="4D4A46"/>
                  </a:solidFill>
                  <a:latin typeface="Clear Sans Thin"/>
                </a:rPr>
                <a:t>Presentations are tools that can be used as lectures and more.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847482" y="4187773"/>
            <a:ext cx="235800" cy="235800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D4A46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1008474" y="8112703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10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03237" y="1543041"/>
            <a:ext cx="1205606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200"/>
              </a:lnSpc>
            </a:pPr>
            <a:r>
              <a:rPr lang="en-US" sz="6000" b="1" spc="179">
                <a:solidFill>
                  <a:srgbClr val="4D4A46"/>
                </a:solidFill>
                <a:latin typeface="Clear Sans Bold"/>
              </a:rPr>
              <a:t>CLIENTS IN 2020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4094283"/>
            <a:ext cx="16230600" cy="5164017"/>
            <a:chOff x="0" y="0"/>
            <a:chExt cx="21640800" cy="6885355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5006453" cy="6885355"/>
            </a:xfrm>
            <a:prstGeom prst="rect">
              <a:avLst/>
            </a:prstGeom>
            <a:solidFill>
              <a:srgbClr val="E4D4C5">
                <a:alpha val="34901"/>
              </a:srgbClr>
            </a:solidFill>
          </p:spPr>
        </p:sp>
        <p:sp>
          <p:nvSpPr>
            <p:cNvPr id="5" name="AutoShape 5"/>
            <p:cNvSpPr/>
            <p:nvPr/>
          </p:nvSpPr>
          <p:spPr>
            <a:xfrm>
              <a:off x="16634347" y="0"/>
              <a:ext cx="5006453" cy="6885355"/>
            </a:xfrm>
            <a:prstGeom prst="rect">
              <a:avLst/>
            </a:prstGeom>
            <a:solidFill>
              <a:srgbClr val="E4D4C5">
                <a:alpha val="34901"/>
              </a:srgbClr>
            </a:solidFill>
          </p:spPr>
        </p:sp>
        <p:sp>
          <p:nvSpPr>
            <p:cNvPr id="6" name="AutoShape 6"/>
            <p:cNvSpPr/>
            <p:nvPr/>
          </p:nvSpPr>
          <p:spPr>
            <a:xfrm>
              <a:off x="5544782" y="0"/>
              <a:ext cx="5006453" cy="6885355"/>
            </a:xfrm>
            <a:prstGeom prst="rect">
              <a:avLst/>
            </a:prstGeom>
            <a:solidFill>
              <a:srgbClr val="E4D4C5">
                <a:alpha val="34901"/>
              </a:srgbClr>
            </a:solidFill>
          </p:spPr>
        </p:sp>
        <p:sp>
          <p:nvSpPr>
            <p:cNvPr id="7" name="AutoShape 7"/>
            <p:cNvSpPr/>
            <p:nvPr/>
          </p:nvSpPr>
          <p:spPr>
            <a:xfrm>
              <a:off x="11089565" y="0"/>
              <a:ext cx="5006453" cy="6885355"/>
            </a:xfrm>
            <a:prstGeom prst="rect">
              <a:avLst/>
            </a:prstGeom>
            <a:solidFill>
              <a:srgbClr val="E4D4C5">
                <a:alpha val="34901"/>
              </a:srgbClr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546228" y="7399243"/>
            <a:ext cx="2684694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 b="0" i="0" spc="150">
                <a:solidFill>
                  <a:srgbClr val="4D4A46"/>
                </a:solidFill>
                <a:latin typeface="Clear Sans Thin"/>
              </a:rPr>
              <a:t>Alpine</a:t>
            </a:r>
          </a:p>
          <a:p>
            <a:pPr algn="ctr">
              <a:lnSpc>
                <a:spcPts val="4500"/>
              </a:lnSpc>
            </a:pPr>
            <a:r>
              <a:rPr lang="en-US" sz="3000" b="0" i="0" spc="150">
                <a:solidFill>
                  <a:srgbClr val="4D4A46"/>
                </a:solidFill>
                <a:latin typeface="Clear Sans Thin"/>
              </a:rPr>
              <a:t>Fresh Milk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22360" y="7399243"/>
            <a:ext cx="2684694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 b="0" i="0" spc="150">
                <a:solidFill>
                  <a:srgbClr val="4D4A46"/>
                </a:solidFill>
                <a:latin typeface="Clear Sans Thin"/>
              </a:rPr>
              <a:t>Organix Cookies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39533" y="7399243"/>
            <a:ext cx="2684694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 b="0" i="0" spc="150">
                <a:solidFill>
                  <a:srgbClr val="4D4A46"/>
                </a:solidFill>
                <a:latin typeface="Clear Sans Thin"/>
              </a:rPr>
              <a:t>Rubix</a:t>
            </a:r>
          </a:p>
          <a:p>
            <a:pPr algn="ctr">
              <a:lnSpc>
                <a:spcPts val="4500"/>
              </a:lnSpc>
            </a:pPr>
            <a:r>
              <a:rPr lang="en-US" sz="3000" b="0" i="0" spc="150">
                <a:solidFill>
                  <a:srgbClr val="4D4A46"/>
                </a:solidFill>
                <a:latin typeface="Clear Sans Thin"/>
              </a:rPr>
              <a:t>Motors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373179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11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80947" y="7399243"/>
            <a:ext cx="2684694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 b="0" i="0" spc="150">
                <a:solidFill>
                  <a:srgbClr val="4D4A46"/>
                </a:solidFill>
                <a:latin typeface="Clear Sans Thin"/>
              </a:rPr>
              <a:t>Zyrcone Teleservices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04240" y="5008935"/>
            <a:ext cx="1838107" cy="1838107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92542" y="4881799"/>
            <a:ext cx="2192066" cy="219206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rcRect l="12889" t="16862" r="13377" b="16532"/>
          <a:stretch>
            <a:fillRect/>
          </a:stretch>
        </p:blipFill>
        <p:spPr>
          <a:xfrm>
            <a:off x="14422884" y="5028716"/>
            <a:ext cx="1917992" cy="1732586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rcRect l="17068" t="17353" r="18047" b="17761"/>
          <a:stretch>
            <a:fillRect/>
          </a:stretch>
        </p:blipFill>
        <p:spPr>
          <a:xfrm>
            <a:off x="6402297" y="5232599"/>
            <a:ext cx="1324819" cy="132481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52977"/>
            <a:ext cx="6606996" cy="8181045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660786" y="1397893"/>
            <a:ext cx="5342823" cy="190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b="1" spc="375">
                <a:solidFill>
                  <a:srgbClr val="4D4A46"/>
                </a:solidFill>
                <a:latin typeface="Clear Sans Bold"/>
              </a:rPr>
              <a:t>8.50%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60786" y="7466578"/>
            <a:ext cx="5342823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 b="1" i="0" spc="300">
                <a:solidFill>
                  <a:srgbClr val="4D4A46"/>
                </a:solidFill>
                <a:latin typeface="Clear Sans Regular"/>
              </a:rPr>
              <a:t>REVENUE GROWTH IN 2019</a:t>
            </a:r>
          </a:p>
        </p:txBody>
      </p:sp>
      <p:sp>
        <p:nvSpPr>
          <p:cNvPr id="5" name="AutoShape 5"/>
          <p:cNvSpPr/>
          <p:nvPr/>
        </p:nvSpPr>
        <p:spPr>
          <a:xfrm>
            <a:off x="8605436" y="1028700"/>
            <a:ext cx="6606996" cy="8181045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6" name="TextBox 6"/>
          <p:cNvSpPr txBox="1"/>
          <p:nvPr/>
        </p:nvSpPr>
        <p:spPr>
          <a:xfrm>
            <a:off x="9237522" y="1397893"/>
            <a:ext cx="5342823" cy="190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 b="1" spc="375">
                <a:solidFill>
                  <a:srgbClr val="4D4A46"/>
                </a:solidFill>
                <a:latin typeface="Clear Sans Bold"/>
              </a:rPr>
              <a:t>15%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7466578"/>
            <a:ext cx="5342823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 b="1" i="0" spc="300">
                <a:solidFill>
                  <a:srgbClr val="4D4A46"/>
                </a:solidFill>
                <a:latin typeface="Clear Sans Regular"/>
              </a:rPr>
              <a:t>SALES OF CRIME AND MYSTERY NOVELS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952313" y="8095228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12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074" r="4074"/>
          <a:stretch>
            <a:fillRect/>
          </a:stretch>
        </p:blipFill>
        <p:spPr>
          <a:xfrm>
            <a:off x="3260559" y="-374912"/>
            <a:ext cx="4859619" cy="792630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662780" y="2239358"/>
            <a:ext cx="7089045" cy="5808284"/>
            <a:chOff x="0" y="0"/>
            <a:chExt cx="9452060" cy="7744378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9452060" cy="1371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400" spc="340">
                  <a:solidFill>
                    <a:srgbClr val="4D4A46"/>
                  </a:solidFill>
                  <a:latin typeface="Clear Sans Regular"/>
                </a:rPr>
                <a:t>COMPANY PERFORMANCE ANALYSIS IN 2019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759820"/>
              <a:ext cx="9452060" cy="1457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150">
                  <a:solidFill>
                    <a:srgbClr val="4D4A46"/>
                  </a:solidFill>
                  <a:latin typeface="Clear Sans Thin"/>
                </a:rPr>
                <a:t>Presentations are tools that can be used as lectures and more.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527233"/>
              <a:ext cx="9452060" cy="1371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400" b="0" spc="340">
                  <a:solidFill>
                    <a:srgbClr val="4D4A46"/>
                  </a:solidFill>
                  <a:latin typeface="Clear Sans Regular"/>
                </a:rPr>
                <a:t>COMPANY PERFORMANCE ANALYSIS IN 2020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287053"/>
              <a:ext cx="9452060" cy="1457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150">
                  <a:solidFill>
                    <a:srgbClr val="4D4A46"/>
                  </a:solidFill>
                  <a:latin typeface="Clear Sans Thin"/>
                </a:rPr>
                <a:t>Presentations are tools that can be used as lectures and more.</a:t>
              </a:r>
            </a:p>
          </p:txBody>
        </p:sp>
      </p:grpSp>
      <p:sp>
        <p:nvSpPr>
          <p:cNvPr id="8" name="AutoShape 8"/>
          <p:cNvSpPr/>
          <p:nvPr/>
        </p:nvSpPr>
        <p:spPr>
          <a:xfrm>
            <a:off x="3260559" y="7884394"/>
            <a:ext cx="4860778" cy="2777518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9" name="TextBox 9"/>
          <p:cNvSpPr txBox="1"/>
          <p:nvPr/>
        </p:nvSpPr>
        <p:spPr>
          <a:xfrm>
            <a:off x="907343" y="733042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13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04282" y="-321367"/>
            <a:ext cx="19006794" cy="3475843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151250"/>
            <a:ext cx="1353583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>
                <a:solidFill>
                  <a:srgbClr val="4D4A46"/>
                </a:solidFill>
                <a:latin typeface="Clear Sans Bold"/>
              </a:rPr>
              <a:t>MAJOR REVENUE SOURCES IN 2020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30480" y="8277225"/>
            <a:ext cx="4283021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 b="1" i="0" spc="300">
                <a:solidFill>
                  <a:srgbClr val="4D4A46"/>
                </a:solidFill>
                <a:latin typeface="Clear Sans Regular"/>
              </a:rPr>
              <a:t>TRADITIONAL ADVERTISING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517807" y="3948592"/>
            <a:ext cx="3908368" cy="3704743"/>
            <a:chOff x="0" y="0"/>
            <a:chExt cx="5211157" cy="4939657"/>
          </a:xfrm>
        </p:grpSpPr>
        <p:sp>
          <p:nvSpPr>
            <p:cNvPr id="6" name="TextBox 6"/>
            <p:cNvSpPr txBox="1"/>
            <p:nvPr/>
          </p:nvSpPr>
          <p:spPr>
            <a:xfrm>
              <a:off x="3606814" y="-47625"/>
              <a:ext cx="752890" cy="747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4D4A46"/>
                  </a:solidFill>
                  <a:latin typeface="Arimo"/>
                </a:rPr>
                <a:t>Item 1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4D4A46"/>
                  </a:solidFill>
                  <a:latin typeface="Arimo"/>
                </a:rPr>
                <a:t>20%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458267" y="2572878"/>
              <a:ext cx="752890" cy="747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4D4A46"/>
                  </a:solidFill>
                  <a:latin typeface="Arimo"/>
                </a:rPr>
                <a:t>Item 2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4D4A46"/>
                  </a:solidFill>
                  <a:latin typeface="Arimo"/>
                </a:rPr>
                <a:t>20%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229133" y="4192439"/>
              <a:ext cx="752890" cy="747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4D4A46"/>
                  </a:solidFill>
                  <a:latin typeface="Arimo"/>
                </a:rPr>
                <a:t>Item 3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4D4A46"/>
                  </a:solidFill>
                  <a:latin typeface="Arimo"/>
                </a:rPr>
                <a:t>20%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572878"/>
              <a:ext cx="752890" cy="747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4D4A46"/>
                  </a:solidFill>
                  <a:latin typeface="Arimo"/>
                </a:rPr>
                <a:t>Item 4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4D4A46"/>
                  </a:solidFill>
                  <a:latin typeface="Arimo"/>
                </a:rPr>
                <a:t>20%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851453" y="-47625"/>
              <a:ext cx="752890" cy="747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4D4A46"/>
                  </a:solidFill>
                  <a:latin typeface="Arimo"/>
                </a:rPr>
                <a:t>Item 5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4D4A46"/>
                  </a:solidFill>
                  <a:latin typeface="Arimo"/>
                </a:rPr>
                <a:t>20%</a:t>
              </a:r>
            </a:p>
          </p:txBody>
        </p: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830689" y="471121"/>
              <a:ext cx="3549779" cy="3549779"/>
              <a:chOff x="-12700" y="-12700"/>
              <a:chExt cx="25400" cy="25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-12700"/>
                <a:ext cx="1225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259" h="12700">
                    <a:moveTo>
                      <a:pt x="0" y="0"/>
                    </a:moveTo>
                    <a:lnTo>
                      <a:pt x="0" y="0"/>
                    </a:lnTo>
                    <a:cubicBezTo>
                      <a:pt x="5737" y="0"/>
                      <a:pt x="10762" y="3846"/>
                      <a:pt x="12259" y="9384"/>
                    </a:cubicBez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E4D4C5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-3925"/>
                <a:ext cx="13851" cy="14559"/>
              </a:xfrm>
              <a:custGeom>
                <a:avLst/>
                <a:gdLst/>
                <a:ahLst/>
                <a:cxnLst/>
                <a:rect l="l" t="t" r="r" b="b"/>
                <a:pathLst>
                  <a:path w="13851" h="14559">
                    <a:moveTo>
                      <a:pt x="12078" y="0"/>
                    </a:moveTo>
                    <a:cubicBezTo>
                      <a:pt x="13851" y="5457"/>
                      <a:pt x="11746" y="11424"/>
                      <a:pt x="6942" y="14560"/>
                    </a:cubicBezTo>
                    <a:lnTo>
                      <a:pt x="0" y="3925"/>
                    </a:lnTo>
                    <a:close/>
                  </a:path>
                </a:pathLst>
              </a:custGeom>
              <a:solidFill>
                <a:srgbClr val="C4BEAB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-7969" y="0"/>
                <a:ext cx="15434" cy="13647"/>
              </a:xfrm>
              <a:custGeom>
                <a:avLst/>
                <a:gdLst/>
                <a:ahLst/>
                <a:cxnLst/>
                <a:rect l="l" t="t" r="r" b="b"/>
                <a:pathLst>
                  <a:path w="15434" h="13647">
                    <a:moveTo>
                      <a:pt x="15434" y="10275"/>
                    </a:moveTo>
                    <a:cubicBezTo>
                      <a:pt x="10793" y="13647"/>
                      <a:pt x="4467" y="13488"/>
                      <a:pt x="0" y="9889"/>
                    </a:cubicBezTo>
                    <a:lnTo>
                      <a:pt x="7969" y="0"/>
                    </a:lnTo>
                    <a:close/>
                  </a:path>
                </a:pathLst>
              </a:custGeom>
              <a:solidFill>
                <a:srgbClr val="A4A894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-13910" y="-4523"/>
                <a:ext cx="13910" cy="14798"/>
              </a:xfrm>
              <a:custGeom>
                <a:avLst/>
                <a:gdLst/>
                <a:ahLst/>
                <a:cxnLst/>
                <a:rect l="l" t="t" r="r" b="b"/>
                <a:pathLst>
                  <a:path w="13910" h="14798">
                    <a:moveTo>
                      <a:pt x="6445" y="14798"/>
                    </a:moveTo>
                    <a:cubicBezTo>
                      <a:pt x="1804" y="11425"/>
                      <a:pt x="0" y="5360"/>
                      <a:pt x="2043" y="0"/>
                    </a:cubicBezTo>
                    <a:lnTo>
                      <a:pt x="13910" y="4523"/>
                    </a:lnTo>
                    <a:close/>
                  </a:path>
                </a:pathLst>
              </a:custGeom>
              <a:solidFill>
                <a:srgbClr val="849281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-12078" y="-12700"/>
                <a:ext cx="12078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078" h="12700">
                    <a:moveTo>
                      <a:pt x="0" y="8775"/>
                    </a:moveTo>
                    <a:cubicBezTo>
                      <a:pt x="1700" y="3543"/>
                      <a:pt x="6575" y="1"/>
                      <a:pt x="12077" y="0"/>
                    </a:cubicBezTo>
                    <a:lnTo>
                      <a:pt x="12078" y="12700"/>
                    </a:lnTo>
                    <a:close/>
                  </a:path>
                </a:pathLst>
              </a:custGeom>
              <a:solidFill>
                <a:srgbClr val="677C70"/>
              </a:solidFill>
            </p:spPr>
          </p:sp>
        </p:grpSp>
      </p:grpSp>
      <p:grpSp>
        <p:nvGrpSpPr>
          <p:cNvPr id="17" name="Group 17"/>
          <p:cNvGrpSpPr/>
          <p:nvPr/>
        </p:nvGrpSpPr>
        <p:grpSpPr>
          <a:xfrm>
            <a:off x="7189816" y="3948592"/>
            <a:ext cx="3908368" cy="3704743"/>
            <a:chOff x="0" y="0"/>
            <a:chExt cx="5211157" cy="4939657"/>
          </a:xfrm>
        </p:grpSpPr>
        <p:sp>
          <p:nvSpPr>
            <p:cNvPr id="18" name="TextBox 18"/>
            <p:cNvSpPr txBox="1"/>
            <p:nvPr/>
          </p:nvSpPr>
          <p:spPr>
            <a:xfrm>
              <a:off x="3606814" y="-47625"/>
              <a:ext cx="752890" cy="747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4D4A46"/>
                  </a:solidFill>
                  <a:latin typeface="Arimo"/>
                </a:rPr>
                <a:t>Item 1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4D4A46"/>
                  </a:solidFill>
                  <a:latin typeface="Arimo"/>
                </a:rPr>
                <a:t>20%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4458267" y="2572878"/>
              <a:ext cx="752890" cy="747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4D4A46"/>
                  </a:solidFill>
                  <a:latin typeface="Arimo"/>
                </a:rPr>
                <a:t>Item 2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4D4A46"/>
                  </a:solidFill>
                  <a:latin typeface="Arimo"/>
                </a:rPr>
                <a:t>20%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229133" y="4192439"/>
              <a:ext cx="752890" cy="747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4D4A46"/>
                  </a:solidFill>
                  <a:latin typeface="Arimo"/>
                </a:rPr>
                <a:t>Item 3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4D4A46"/>
                  </a:solidFill>
                  <a:latin typeface="Arimo"/>
                </a:rPr>
                <a:t>20%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2572878"/>
              <a:ext cx="752890" cy="747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4D4A46"/>
                  </a:solidFill>
                  <a:latin typeface="Arimo"/>
                </a:rPr>
                <a:t>Item 4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4D4A46"/>
                  </a:solidFill>
                  <a:latin typeface="Arimo"/>
                </a:rPr>
                <a:t>20%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851453" y="-47625"/>
              <a:ext cx="752890" cy="747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4D4A46"/>
                  </a:solidFill>
                  <a:latin typeface="Arimo"/>
                </a:rPr>
                <a:t>Item 5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4D4A46"/>
                  </a:solidFill>
                  <a:latin typeface="Arimo"/>
                </a:rPr>
                <a:t>20%</a:t>
              </a:r>
            </a:p>
          </p:txBody>
        </p: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830689" y="471121"/>
              <a:ext cx="3549779" cy="3549779"/>
              <a:chOff x="-12700" y="-12700"/>
              <a:chExt cx="25400" cy="254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-12700"/>
                <a:ext cx="1225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259" h="12700">
                    <a:moveTo>
                      <a:pt x="0" y="0"/>
                    </a:moveTo>
                    <a:lnTo>
                      <a:pt x="0" y="0"/>
                    </a:lnTo>
                    <a:cubicBezTo>
                      <a:pt x="5737" y="0"/>
                      <a:pt x="10762" y="3846"/>
                      <a:pt x="12259" y="9384"/>
                    </a:cubicBez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E4D4C5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-3925"/>
                <a:ext cx="13851" cy="14559"/>
              </a:xfrm>
              <a:custGeom>
                <a:avLst/>
                <a:gdLst/>
                <a:ahLst/>
                <a:cxnLst/>
                <a:rect l="l" t="t" r="r" b="b"/>
                <a:pathLst>
                  <a:path w="13851" h="14559">
                    <a:moveTo>
                      <a:pt x="12078" y="0"/>
                    </a:moveTo>
                    <a:cubicBezTo>
                      <a:pt x="13851" y="5457"/>
                      <a:pt x="11746" y="11424"/>
                      <a:pt x="6942" y="14560"/>
                    </a:cubicBezTo>
                    <a:lnTo>
                      <a:pt x="0" y="3925"/>
                    </a:lnTo>
                    <a:close/>
                  </a:path>
                </a:pathLst>
              </a:custGeom>
              <a:solidFill>
                <a:srgbClr val="C4BEAB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-7969" y="0"/>
                <a:ext cx="15434" cy="13647"/>
              </a:xfrm>
              <a:custGeom>
                <a:avLst/>
                <a:gdLst/>
                <a:ahLst/>
                <a:cxnLst/>
                <a:rect l="l" t="t" r="r" b="b"/>
                <a:pathLst>
                  <a:path w="15434" h="13647">
                    <a:moveTo>
                      <a:pt x="15434" y="10275"/>
                    </a:moveTo>
                    <a:cubicBezTo>
                      <a:pt x="10793" y="13647"/>
                      <a:pt x="4467" y="13488"/>
                      <a:pt x="0" y="9889"/>
                    </a:cubicBezTo>
                    <a:lnTo>
                      <a:pt x="7969" y="0"/>
                    </a:lnTo>
                    <a:close/>
                  </a:path>
                </a:pathLst>
              </a:custGeom>
              <a:solidFill>
                <a:srgbClr val="A4A894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-13910" y="-4523"/>
                <a:ext cx="13910" cy="14798"/>
              </a:xfrm>
              <a:custGeom>
                <a:avLst/>
                <a:gdLst/>
                <a:ahLst/>
                <a:cxnLst/>
                <a:rect l="l" t="t" r="r" b="b"/>
                <a:pathLst>
                  <a:path w="13910" h="14798">
                    <a:moveTo>
                      <a:pt x="6445" y="14798"/>
                    </a:moveTo>
                    <a:cubicBezTo>
                      <a:pt x="1804" y="11425"/>
                      <a:pt x="0" y="5360"/>
                      <a:pt x="2043" y="0"/>
                    </a:cubicBezTo>
                    <a:lnTo>
                      <a:pt x="13910" y="4523"/>
                    </a:lnTo>
                    <a:close/>
                  </a:path>
                </a:pathLst>
              </a:custGeom>
              <a:solidFill>
                <a:srgbClr val="849281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-12078" y="-12700"/>
                <a:ext cx="12078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078" h="12700">
                    <a:moveTo>
                      <a:pt x="0" y="8775"/>
                    </a:moveTo>
                    <a:cubicBezTo>
                      <a:pt x="1700" y="3543"/>
                      <a:pt x="6575" y="1"/>
                      <a:pt x="12077" y="0"/>
                    </a:cubicBezTo>
                    <a:lnTo>
                      <a:pt x="12078" y="12700"/>
                    </a:lnTo>
                    <a:close/>
                  </a:path>
                </a:pathLst>
              </a:custGeom>
              <a:solidFill>
                <a:srgbClr val="677C70"/>
              </a:solidFill>
            </p:spPr>
          </p:sp>
        </p:grpSp>
      </p:grpSp>
      <p:grpSp>
        <p:nvGrpSpPr>
          <p:cNvPr id="29" name="Group 29"/>
          <p:cNvGrpSpPr/>
          <p:nvPr/>
        </p:nvGrpSpPr>
        <p:grpSpPr>
          <a:xfrm>
            <a:off x="12861826" y="3948592"/>
            <a:ext cx="3908368" cy="3704743"/>
            <a:chOff x="0" y="0"/>
            <a:chExt cx="5211157" cy="4939657"/>
          </a:xfrm>
        </p:grpSpPr>
        <p:sp>
          <p:nvSpPr>
            <p:cNvPr id="30" name="TextBox 30"/>
            <p:cNvSpPr txBox="1"/>
            <p:nvPr/>
          </p:nvSpPr>
          <p:spPr>
            <a:xfrm>
              <a:off x="3606814" y="-47625"/>
              <a:ext cx="752890" cy="747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4D4A46"/>
                  </a:solidFill>
                  <a:latin typeface="Arimo"/>
                </a:rPr>
                <a:t>Item 1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4D4A46"/>
                  </a:solidFill>
                  <a:latin typeface="Arimo"/>
                </a:rPr>
                <a:t>20%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4458267" y="2572878"/>
              <a:ext cx="752890" cy="747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4D4A46"/>
                  </a:solidFill>
                  <a:latin typeface="Arimo"/>
                </a:rPr>
                <a:t>Item 2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4D4A46"/>
                  </a:solidFill>
                  <a:latin typeface="Arimo"/>
                </a:rPr>
                <a:t>20%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2229133" y="4192439"/>
              <a:ext cx="752890" cy="747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4D4A46"/>
                  </a:solidFill>
                  <a:latin typeface="Arimo"/>
                </a:rPr>
                <a:t>Item 3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4D4A46"/>
                  </a:solidFill>
                  <a:latin typeface="Arimo"/>
                </a:rPr>
                <a:t>20%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2572878"/>
              <a:ext cx="752890" cy="747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4D4A46"/>
                  </a:solidFill>
                  <a:latin typeface="Arimo"/>
                </a:rPr>
                <a:t>Item 4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4D4A46"/>
                  </a:solidFill>
                  <a:latin typeface="Arimo"/>
                </a:rPr>
                <a:t>20%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851453" y="-47625"/>
              <a:ext cx="752890" cy="747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4D4A46"/>
                  </a:solidFill>
                  <a:latin typeface="Arimo"/>
                </a:rPr>
                <a:t>Item 5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4D4A46"/>
                  </a:solidFill>
                  <a:latin typeface="Arimo"/>
                </a:rPr>
                <a:t>20%</a:t>
              </a:r>
            </a:p>
          </p:txBody>
        </p:sp>
        <p:grpSp>
          <p:nvGrpSpPr>
            <p:cNvPr id="35" name="Group 35"/>
            <p:cNvGrpSpPr>
              <a:grpSpLocks noChangeAspect="1"/>
            </p:cNvGrpSpPr>
            <p:nvPr/>
          </p:nvGrpSpPr>
          <p:grpSpPr>
            <a:xfrm>
              <a:off x="830689" y="471121"/>
              <a:ext cx="3549779" cy="3549779"/>
              <a:chOff x="-12700" y="-12700"/>
              <a:chExt cx="25400" cy="254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-12700"/>
                <a:ext cx="1225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259" h="12700">
                    <a:moveTo>
                      <a:pt x="0" y="0"/>
                    </a:moveTo>
                    <a:lnTo>
                      <a:pt x="0" y="0"/>
                    </a:lnTo>
                    <a:cubicBezTo>
                      <a:pt x="5737" y="0"/>
                      <a:pt x="10762" y="3846"/>
                      <a:pt x="12259" y="9384"/>
                    </a:cubicBez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E4D4C5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-3925"/>
                <a:ext cx="13851" cy="14559"/>
              </a:xfrm>
              <a:custGeom>
                <a:avLst/>
                <a:gdLst/>
                <a:ahLst/>
                <a:cxnLst/>
                <a:rect l="l" t="t" r="r" b="b"/>
                <a:pathLst>
                  <a:path w="13851" h="14559">
                    <a:moveTo>
                      <a:pt x="12078" y="0"/>
                    </a:moveTo>
                    <a:cubicBezTo>
                      <a:pt x="13851" y="5457"/>
                      <a:pt x="11746" y="11424"/>
                      <a:pt x="6942" y="14560"/>
                    </a:cubicBezTo>
                    <a:lnTo>
                      <a:pt x="0" y="3925"/>
                    </a:lnTo>
                    <a:close/>
                  </a:path>
                </a:pathLst>
              </a:custGeom>
              <a:solidFill>
                <a:srgbClr val="C4BEAB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-7969" y="0"/>
                <a:ext cx="15434" cy="13647"/>
              </a:xfrm>
              <a:custGeom>
                <a:avLst/>
                <a:gdLst/>
                <a:ahLst/>
                <a:cxnLst/>
                <a:rect l="l" t="t" r="r" b="b"/>
                <a:pathLst>
                  <a:path w="15434" h="13647">
                    <a:moveTo>
                      <a:pt x="15434" y="10275"/>
                    </a:moveTo>
                    <a:cubicBezTo>
                      <a:pt x="10793" y="13647"/>
                      <a:pt x="4467" y="13488"/>
                      <a:pt x="0" y="9889"/>
                    </a:cubicBezTo>
                    <a:lnTo>
                      <a:pt x="7969" y="0"/>
                    </a:lnTo>
                    <a:close/>
                  </a:path>
                </a:pathLst>
              </a:custGeom>
              <a:solidFill>
                <a:srgbClr val="A4A894"/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-13910" y="-4523"/>
                <a:ext cx="13910" cy="14798"/>
              </a:xfrm>
              <a:custGeom>
                <a:avLst/>
                <a:gdLst/>
                <a:ahLst/>
                <a:cxnLst/>
                <a:rect l="l" t="t" r="r" b="b"/>
                <a:pathLst>
                  <a:path w="13910" h="14798">
                    <a:moveTo>
                      <a:pt x="6445" y="14798"/>
                    </a:moveTo>
                    <a:cubicBezTo>
                      <a:pt x="1804" y="11425"/>
                      <a:pt x="0" y="5360"/>
                      <a:pt x="2043" y="0"/>
                    </a:cubicBezTo>
                    <a:lnTo>
                      <a:pt x="13910" y="4523"/>
                    </a:lnTo>
                    <a:close/>
                  </a:path>
                </a:pathLst>
              </a:custGeom>
              <a:solidFill>
                <a:srgbClr val="849281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-12078" y="-12700"/>
                <a:ext cx="12078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078" h="12700">
                    <a:moveTo>
                      <a:pt x="0" y="8775"/>
                    </a:moveTo>
                    <a:cubicBezTo>
                      <a:pt x="1700" y="3543"/>
                      <a:pt x="6575" y="1"/>
                      <a:pt x="12077" y="0"/>
                    </a:cubicBezTo>
                    <a:lnTo>
                      <a:pt x="12078" y="12700"/>
                    </a:lnTo>
                    <a:close/>
                  </a:path>
                </a:pathLst>
              </a:custGeom>
              <a:solidFill>
                <a:srgbClr val="677C70"/>
              </a:solidFill>
            </p:spPr>
          </p:sp>
        </p:grpSp>
      </p:grpSp>
      <p:sp>
        <p:nvSpPr>
          <p:cNvPr id="41" name="TextBox 41"/>
          <p:cNvSpPr txBox="1"/>
          <p:nvPr/>
        </p:nvSpPr>
        <p:spPr>
          <a:xfrm>
            <a:off x="7002490" y="8277225"/>
            <a:ext cx="4283021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 b="1" i="0" spc="300">
                <a:solidFill>
                  <a:srgbClr val="4D4A46"/>
                </a:solidFill>
                <a:latin typeface="Clear Sans Regular"/>
              </a:rPr>
              <a:t>SOCIAL MEDIA ADVERTISING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2674499" y="8277225"/>
            <a:ext cx="428302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 b="1" i="0" spc="300">
                <a:solidFill>
                  <a:srgbClr val="4D4A46"/>
                </a:solidFill>
                <a:latin typeface="Clear Sans Regular"/>
              </a:rPr>
              <a:t>CLIENT SERVICING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5911860" y="779967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14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6263" r="6263"/>
          <a:stretch>
            <a:fillRect/>
          </a:stretch>
        </p:blipFill>
        <p:spPr>
          <a:xfrm>
            <a:off x="7310760" y="1028700"/>
            <a:ext cx="8985880" cy="8192517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6612789" y="1028700"/>
            <a:ext cx="2027539" cy="8196801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4" name="TextBox 4"/>
          <p:cNvSpPr txBox="1"/>
          <p:nvPr/>
        </p:nvSpPr>
        <p:spPr>
          <a:xfrm>
            <a:off x="1028700" y="942975"/>
            <a:ext cx="4803560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b="0" i="0" spc="150">
                <a:solidFill>
                  <a:srgbClr val="4D4A46"/>
                </a:solidFill>
                <a:latin typeface="Clear Sans Thin"/>
              </a:rPr>
              <a:t>Presentations are tools that can be used as lectures.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049985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15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61143" y="-264322"/>
            <a:ext cx="9080950" cy="10853674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019175"/>
            <a:ext cx="6577545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>
                <a:solidFill>
                  <a:srgbClr val="4D4A46"/>
                </a:solidFill>
                <a:latin typeface="Clear Sans Bold"/>
              </a:rPr>
              <a:t>QUARTERLY GROWTH IN 2020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143875"/>
            <a:ext cx="6577545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b="0" i="0" spc="150">
                <a:solidFill>
                  <a:srgbClr val="4D4A46"/>
                </a:solidFill>
                <a:latin typeface="Clear Sans Thin"/>
              </a:rPr>
              <a:t>Graphs and charts are visual aids that help add more context.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923379" y="3101338"/>
            <a:ext cx="7335921" cy="6009515"/>
            <a:chOff x="0" y="0"/>
            <a:chExt cx="9781227" cy="8012687"/>
          </a:xfrm>
        </p:grpSpPr>
        <p:sp>
          <p:nvSpPr>
            <p:cNvPr id="6" name="TextBox 6"/>
            <p:cNvSpPr txBox="1"/>
            <p:nvPr/>
          </p:nvSpPr>
          <p:spPr>
            <a:xfrm>
              <a:off x="381595" y="7638926"/>
              <a:ext cx="187992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4D4A46"/>
                  </a:solidFill>
                  <a:latin typeface="Arimo"/>
                </a:rPr>
                <a:t>Item 1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261522" y="7638926"/>
              <a:ext cx="187992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4D4A46"/>
                  </a:solidFill>
                  <a:latin typeface="Arimo"/>
                </a:rPr>
                <a:t>Item 2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141448" y="7638926"/>
              <a:ext cx="187992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4D4A46"/>
                  </a:solidFill>
                  <a:latin typeface="Arimo"/>
                </a:rPr>
                <a:t>Item 3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021375" y="7638926"/>
              <a:ext cx="187992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4D4A46"/>
                  </a:solidFill>
                  <a:latin typeface="Arimo"/>
                </a:rPr>
                <a:t>Item 4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901301" y="7638926"/>
              <a:ext cx="187992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4D4A46"/>
                  </a:solidFill>
                  <a:latin typeface="Arimo"/>
                </a:rPr>
                <a:t>Item 5</a:t>
              </a:r>
            </a:p>
          </p:txBody>
        </p: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381595" y="163068"/>
              <a:ext cx="9399632" cy="7523483"/>
              <a:chOff x="0" y="0"/>
              <a:chExt cx="9399632" cy="7523483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-6350"/>
                <a:ext cx="9399632" cy="7536183"/>
              </a:xfrm>
              <a:custGeom>
                <a:avLst/>
                <a:gdLst/>
                <a:ahLst/>
                <a:cxnLst/>
                <a:rect l="l" t="t" r="r" b="b"/>
                <a:pathLst>
                  <a:path w="9399632" h="7536183">
                    <a:moveTo>
                      <a:pt x="0" y="0"/>
                    </a:moveTo>
                    <a:lnTo>
                      <a:pt x="9399632" y="0"/>
                    </a:lnTo>
                    <a:lnTo>
                      <a:pt x="9399632" y="12700"/>
                    </a:lnTo>
                    <a:lnTo>
                      <a:pt x="0" y="12700"/>
                    </a:lnTo>
                    <a:close/>
                    <a:moveTo>
                      <a:pt x="0" y="1880871"/>
                    </a:moveTo>
                    <a:lnTo>
                      <a:pt x="9399632" y="1880871"/>
                    </a:lnTo>
                    <a:lnTo>
                      <a:pt x="9399632" y="1893571"/>
                    </a:lnTo>
                    <a:lnTo>
                      <a:pt x="0" y="1893571"/>
                    </a:lnTo>
                    <a:close/>
                    <a:moveTo>
                      <a:pt x="0" y="3761741"/>
                    </a:moveTo>
                    <a:lnTo>
                      <a:pt x="9399632" y="3761741"/>
                    </a:lnTo>
                    <a:lnTo>
                      <a:pt x="9399632" y="3774441"/>
                    </a:lnTo>
                    <a:lnTo>
                      <a:pt x="0" y="3774441"/>
                    </a:lnTo>
                    <a:close/>
                    <a:moveTo>
                      <a:pt x="0" y="5642612"/>
                    </a:moveTo>
                    <a:lnTo>
                      <a:pt x="9399632" y="5642612"/>
                    </a:lnTo>
                    <a:lnTo>
                      <a:pt x="9399632" y="5655312"/>
                    </a:lnTo>
                    <a:lnTo>
                      <a:pt x="0" y="5655312"/>
                    </a:lnTo>
                    <a:close/>
                    <a:moveTo>
                      <a:pt x="0" y="7523483"/>
                    </a:moveTo>
                    <a:lnTo>
                      <a:pt x="9399632" y="7523483"/>
                    </a:lnTo>
                    <a:lnTo>
                      <a:pt x="9399632" y="7536183"/>
                    </a:lnTo>
                    <a:lnTo>
                      <a:pt x="0" y="7536183"/>
                    </a:lnTo>
                    <a:close/>
                  </a:path>
                </a:pathLst>
              </a:custGeom>
              <a:solidFill>
                <a:srgbClr val="222222">
                  <a:alpha val="24705"/>
                </a:srgbClr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0" y="-4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4D4A46"/>
                  </a:solidFill>
                  <a:latin typeface="Arimo"/>
                </a:rPr>
                <a:t>40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833246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4D4A46"/>
                  </a:solidFill>
                  <a:latin typeface="Arimo"/>
                </a:rPr>
                <a:t>30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714116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4D4A46"/>
                  </a:solidFill>
                  <a:latin typeface="Arimo"/>
                </a:rPr>
                <a:t>20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5594987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4D4A46"/>
                  </a:solidFill>
                  <a:latin typeface="Arimo"/>
                </a:rPr>
                <a:t>10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2598" y="7475858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4D4A46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381595" y="163068"/>
              <a:ext cx="9399632" cy="7523483"/>
              <a:chOff x="0" y="0"/>
              <a:chExt cx="9399632" cy="7523483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876463" y="2610851"/>
                <a:ext cx="1961209" cy="1590281"/>
              </a:xfrm>
              <a:custGeom>
                <a:avLst/>
                <a:gdLst/>
                <a:ahLst/>
                <a:cxnLst/>
                <a:rect l="l" t="t" r="r" b="b"/>
                <a:pathLst>
                  <a:path w="1961209" h="1590281">
                    <a:moveTo>
                      <a:pt x="127000" y="1527065"/>
                    </a:moveTo>
                    <a:cubicBezTo>
                      <a:pt x="126844" y="1492106"/>
                      <a:pt x="98460" y="1463848"/>
                      <a:pt x="63500" y="1463848"/>
                    </a:cubicBezTo>
                    <a:cubicBezTo>
                      <a:pt x="28541" y="1463848"/>
                      <a:pt x="157" y="1492106"/>
                      <a:pt x="0" y="1527065"/>
                    </a:cubicBezTo>
                    <a:cubicBezTo>
                      <a:pt x="157" y="1562024"/>
                      <a:pt x="28541" y="1590281"/>
                      <a:pt x="63500" y="1590281"/>
                    </a:cubicBezTo>
                    <a:cubicBezTo>
                      <a:pt x="98460" y="1590281"/>
                      <a:pt x="126844" y="1562024"/>
                      <a:pt x="127000" y="1527065"/>
                    </a:cubicBezTo>
                    <a:close/>
                    <a:moveTo>
                      <a:pt x="45717" y="1504697"/>
                    </a:moveTo>
                    <a:lnTo>
                      <a:pt x="81283" y="1549432"/>
                    </a:lnTo>
                    <a:lnTo>
                      <a:pt x="1961209" y="44735"/>
                    </a:lnTo>
                    <a:lnTo>
                      <a:pt x="1925644" y="0"/>
                    </a:lnTo>
                    <a:close/>
                  </a:path>
                </a:pathLst>
              </a:custGeom>
              <a:solidFill>
                <a:srgbClr val="E4D4C5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2756390" y="2570002"/>
                <a:ext cx="1951590" cy="654862"/>
              </a:xfrm>
              <a:custGeom>
                <a:avLst/>
                <a:gdLst/>
                <a:ahLst/>
                <a:cxnLst/>
                <a:rect l="l" t="t" r="r" b="b"/>
                <a:pathLst>
                  <a:path w="1951590" h="654862">
                    <a:moveTo>
                      <a:pt x="127000" y="63217"/>
                    </a:moveTo>
                    <a:cubicBezTo>
                      <a:pt x="126843" y="28258"/>
                      <a:pt x="98459" y="0"/>
                      <a:pt x="63500" y="0"/>
                    </a:cubicBezTo>
                    <a:cubicBezTo>
                      <a:pt x="28540" y="0"/>
                      <a:pt x="156" y="28258"/>
                      <a:pt x="0" y="63217"/>
                    </a:cubicBezTo>
                    <a:cubicBezTo>
                      <a:pt x="156" y="98176"/>
                      <a:pt x="28540" y="126434"/>
                      <a:pt x="63500" y="126434"/>
                    </a:cubicBezTo>
                    <a:cubicBezTo>
                      <a:pt x="98459" y="126434"/>
                      <a:pt x="126843" y="98176"/>
                      <a:pt x="127000" y="63217"/>
                    </a:cubicBezTo>
                    <a:close/>
                    <a:moveTo>
                      <a:pt x="71664" y="35833"/>
                    </a:moveTo>
                    <a:lnTo>
                      <a:pt x="55335" y="90601"/>
                    </a:lnTo>
                    <a:lnTo>
                      <a:pt x="1935262" y="654862"/>
                    </a:lnTo>
                    <a:lnTo>
                      <a:pt x="1951590" y="600094"/>
                    </a:lnTo>
                    <a:close/>
                  </a:path>
                </a:pathLst>
              </a:custGeom>
              <a:solidFill>
                <a:srgbClr val="E4D4C5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4636316" y="922075"/>
                <a:ext cx="1965322" cy="2338622"/>
              </a:xfrm>
              <a:custGeom>
                <a:avLst/>
                <a:gdLst/>
                <a:ahLst/>
                <a:cxnLst/>
                <a:rect l="l" t="t" r="r" b="b"/>
                <a:pathLst>
                  <a:path w="1965322" h="2338622">
                    <a:moveTo>
                      <a:pt x="127000" y="2275405"/>
                    </a:moveTo>
                    <a:cubicBezTo>
                      <a:pt x="126844" y="2240446"/>
                      <a:pt x="98459" y="2212189"/>
                      <a:pt x="63500" y="2212189"/>
                    </a:cubicBezTo>
                    <a:cubicBezTo>
                      <a:pt x="28540" y="2212189"/>
                      <a:pt x="156" y="2240446"/>
                      <a:pt x="0" y="2275405"/>
                    </a:cubicBezTo>
                    <a:cubicBezTo>
                      <a:pt x="156" y="2310365"/>
                      <a:pt x="28540" y="2338622"/>
                      <a:pt x="63500" y="2338622"/>
                    </a:cubicBezTo>
                    <a:cubicBezTo>
                      <a:pt x="98459" y="2338622"/>
                      <a:pt x="126844" y="2310365"/>
                      <a:pt x="127000" y="2275405"/>
                    </a:cubicBezTo>
                    <a:close/>
                    <a:moveTo>
                      <a:pt x="41604" y="2257045"/>
                    </a:moveTo>
                    <a:lnTo>
                      <a:pt x="85396" y="2293766"/>
                    </a:lnTo>
                    <a:lnTo>
                      <a:pt x="1965322" y="36721"/>
                    </a:lnTo>
                    <a:lnTo>
                      <a:pt x="1921531" y="0"/>
                    </a:lnTo>
                    <a:close/>
                  </a:path>
                </a:pathLst>
              </a:custGeom>
              <a:solidFill>
                <a:srgbClr val="E4D4C5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6516243" y="689132"/>
                <a:ext cx="2006926" cy="314520"/>
              </a:xfrm>
              <a:custGeom>
                <a:avLst/>
                <a:gdLst/>
                <a:ahLst/>
                <a:cxnLst/>
                <a:rect l="l" t="t" r="r" b="b"/>
                <a:pathLst>
                  <a:path w="2006926" h="314520">
                    <a:moveTo>
                      <a:pt x="127000" y="251303"/>
                    </a:moveTo>
                    <a:cubicBezTo>
                      <a:pt x="126843" y="216344"/>
                      <a:pt x="98459" y="188087"/>
                      <a:pt x="63500" y="188087"/>
                    </a:cubicBezTo>
                    <a:cubicBezTo>
                      <a:pt x="28540" y="188087"/>
                      <a:pt x="156" y="216344"/>
                      <a:pt x="0" y="251303"/>
                    </a:cubicBezTo>
                    <a:cubicBezTo>
                      <a:pt x="156" y="286263"/>
                      <a:pt x="28540" y="314520"/>
                      <a:pt x="63500" y="314520"/>
                    </a:cubicBezTo>
                    <a:cubicBezTo>
                      <a:pt x="98459" y="314520"/>
                      <a:pt x="126843" y="286263"/>
                      <a:pt x="127000" y="251303"/>
                    </a:cubicBezTo>
                    <a:close/>
                    <a:moveTo>
                      <a:pt x="60673" y="222868"/>
                    </a:moveTo>
                    <a:lnTo>
                      <a:pt x="66325" y="279738"/>
                    </a:lnTo>
                    <a:lnTo>
                      <a:pt x="1946251" y="91651"/>
                    </a:lnTo>
                    <a:lnTo>
                      <a:pt x="1940600" y="34781"/>
                    </a:lnTo>
                    <a:close/>
                    <a:moveTo>
                      <a:pt x="2006926" y="63216"/>
                    </a:moveTo>
                    <a:cubicBezTo>
                      <a:pt x="2006769" y="28257"/>
                      <a:pt x="1978386" y="0"/>
                      <a:pt x="1943426" y="0"/>
                    </a:cubicBezTo>
                    <a:cubicBezTo>
                      <a:pt x="1908466" y="0"/>
                      <a:pt x="1880082" y="28257"/>
                      <a:pt x="1879926" y="63216"/>
                    </a:cubicBezTo>
                    <a:cubicBezTo>
                      <a:pt x="1880082" y="98176"/>
                      <a:pt x="1908466" y="126433"/>
                      <a:pt x="1943426" y="126433"/>
                    </a:cubicBezTo>
                    <a:cubicBezTo>
                      <a:pt x="1978386" y="126433"/>
                      <a:pt x="2006769" y="98176"/>
                      <a:pt x="2006926" y="63216"/>
                    </a:cubicBezTo>
                    <a:close/>
                  </a:path>
                </a:pathLst>
              </a:custGeom>
              <a:solidFill>
                <a:srgbClr val="E4D4C5"/>
              </a:solidFill>
            </p:spPr>
          </p:sp>
        </p:grpSp>
      </p:grpSp>
      <p:sp>
        <p:nvSpPr>
          <p:cNvPr id="23" name="TextBox 23"/>
          <p:cNvSpPr txBox="1"/>
          <p:nvPr/>
        </p:nvSpPr>
        <p:spPr>
          <a:xfrm>
            <a:off x="15790503" y="788764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16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16268"/>
            <a:ext cx="7569667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>
                <a:solidFill>
                  <a:srgbClr val="4D4A46"/>
                </a:solidFill>
                <a:latin typeface="Clear Sans Bold"/>
              </a:rPr>
              <a:t>MONTHLY GROWTH HIGHLIGHTS IN 2020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1188412" y="1028700"/>
            <a:ext cx="5823238" cy="1582546"/>
            <a:chOff x="0" y="0"/>
            <a:chExt cx="7764318" cy="2110061"/>
          </a:xfrm>
        </p:grpSpPr>
        <p:sp>
          <p:nvSpPr>
            <p:cNvPr id="4" name="TextBox 4"/>
            <p:cNvSpPr txBox="1"/>
            <p:nvPr/>
          </p:nvSpPr>
          <p:spPr>
            <a:xfrm>
              <a:off x="0" y="-28575"/>
              <a:ext cx="7764318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>
                  <a:solidFill>
                    <a:srgbClr val="4D4A46"/>
                  </a:solidFill>
                  <a:latin typeface="Clear Sans Regular"/>
                </a:rPr>
                <a:t>JANUARY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880066"/>
              <a:ext cx="7764318" cy="1229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b="0" i="0" spc="130">
                  <a:solidFill>
                    <a:srgbClr val="4D4A46"/>
                  </a:solidFill>
                  <a:latin typeface="Clear Sans Thin"/>
                </a:rPr>
                <a:t>Presentations are tools that can be used as lectures.</a:t>
              </a:r>
            </a:p>
          </p:txBody>
        </p:sp>
      </p:grpSp>
      <p:sp>
        <p:nvSpPr>
          <p:cNvPr id="6" name="AutoShape 6"/>
          <p:cNvSpPr/>
          <p:nvPr/>
        </p:nvSpPr>
        <p:spPr>
          <a:xfrm>
            <a:off x="10069685" y="1028700"/>
            <a:ext cx="56402" cy="9845877"/>
          </a:xfrm>
          <a:prstGeom prst="rect">
            <a:avLst/>
          </a:prstGeom>
          <a:solidFill>
            <a:srgbClr val="E4D4C5"/>
          </a:solidFill>
        </p:spPr>
      </p:sp>
      <p:grpSp>
        <p:nvGrpSpPr>
          <p:cNvPr id="7" name="Group 7"/>
          <p:cNvGrpSpPr/>
          <p:nvPr/>
        </p:nvGrpSpPr>
        <p:grpSpPr>
          <a:xfrm>
            <a:off x="11188412" y="7048500"/>
            <a:ext cx="5823238" cy="1582546"/>
            <a:chOff x="0" y="0"/>
            <a:chExt cx="7764318" cy="2110061"/>
          </a:xfrm>
        </p:grpSpPr>
        <p:sp>
          <p:nvSpPr>
            <p:cNvPr id="8" name="TextBox 8"/>
            <p:cNvSpPr txBox="1"/>
            <p:nvPr/>
          </p:nvSpPr>
          <p:spPr>
            <a:xfrm>
              <a:off x="0" y="-28575"/>
              <a:ext cx="7764318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>
                  <a:solidFill>
                    <a:srgbClr val="4D4A46"/>
                  </a:solidFill>
                  <a:latin typeface="Clear Sans Regular"/>
                </a:rPr>
                <a:t>APRIL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880066"/>
              <a:ext cx="7764318" cy="1229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b="0" i="0" spc="130">
                  <a:solidFill>
                    <a:srgbClr val="4D4A46"/>
                  </a:solidFill>
                  <a:latin typeface="Clear Sans Thin"/>
                </a:rPr>
                <a:t>Presentations are tools that can be used as lectures.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188412" y="3962400"/>
            <a:ext cx="5823238" cy="1582546"/>
            <a:chOff x="0" y="0"/>
            <a:chExt cx="7764318" cy="211006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28575"/>
              <a:ext cx="7764318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>
                  <a:solidFill>
                    <a:srgbClr val="4D4A46"/>
                  </a:solidFill>
                  <a:latin typeface="Clear Sans Regular"/>
                </a:rPr>
                <a:t>MARCH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880066"/>
              <a:ext cx="7764318" cy="1229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b="0" i="0" spc="130">
                  <a:solidFill>
                    <a:srgbClr val="4D4A46"/>
                  </a:solidFill>
                  <a:latin typeface="Clear Sans Thin"/>
                </a:rPr>
                <a:t>Presentations are tools that can be used as lectures.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915693" y="1028700"/>
            <a:ext cx="364388" cy="364388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4D4C5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9943893" y="4038600"/>
            <a:ext cx="364388" cy="364388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4D4C5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9915693" y="7105650"/>
            <a:ext cx="364388" cy="364388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4D4C5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028700" y="8034911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17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71523" y="-348331"/>
            <a:ext cx="19146426" cy="7549241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019175"/>
            <a:ext cx="6192598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>
                <a:solidFill>
                  <a:srgbClr val="4D4A46"/>
                </a:solidFill>
                <a:latin typeface="Clear Sans Bold"/>
              </a:rPr>
              <a:t>REVENUE ALLOCATION</a:t>
            </a:r>
          </a:p>
          <a:p>
            <a:pPr>
              <a:lnSpc>
                <a:spcPts val="7200"/>
              </a:lnSpc>
            </a:pPr>
            <a:r>
              <a:rPr lang="en-US" sz="6000" b="1" spc="179">
                <a:solidFill>
                  <a:srgbClr val="4D4A46"/>
                </a:solidFill>
                <a:latin typeface="Clear Sans Bold"/>
              </a:rPr>
              <a:t>IN 2020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144000" y="1223088"/>
            <a:ext cx="7690425" cy="4777550"/>
            <a:chOff x="0" y="0"/>
            <a:chExt cx="10253900" cy="6370067"/>
          </a:xfrm>
        </p:grpSpPr>
        <p:sp>
          <p:nvSpPr>
            <p:cNvPr id="5" name="TextBox 5"/>
            <p:cNvSpPr txBox="1"/>
            <p:nvPr/>
          </p:nvSpPr>
          <p:spPr>
            <a:xfrm>
              <a:off x="381595" y="5996306"/>
              <a:ext cx="148084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4D4A46"/>
                  </a:solidFill>
                  <a:latin typeface="Arimo"/>
                </a:rPr>
                <a:t>Item 1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059887" y="5996306"/>
              <a:ext cx="148084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4D4A46"/>
                  </a:solidFill>
                  <a:latin typeface="Arimo"/>
                </a:rPr>
                <a:t>Item 2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738179" y="5996306"/>
              <a:ext cx="148084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4D4A46"/>
                  </a:solidFill>
                  <a:latin typeface="Arimo"/>
                </a:rPr>
                <a:t>Item 3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416471" y="5996306"/>
              <a:ext cx="148084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4D4A46"/>
                  </a:solidFill>
                  <a:latin typeface="Arimo"/>
                </a:rPr>
                <a:t>Item 4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094763" y="5996306"/>
              <a:ext cx="148084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4D4A46"/>
                  </a:solidFill>
                  <a:latin typeface="Arimo"/>
                </a:rPr>
                <a:t>Item 5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8773054" y="5996306"/>
              <a:ext cx="148084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4D4A46"/>
                  </a:solidFill>
                  <a:latin typeface="Arimo"/>
                </a:rPr>
                <a:t>Item 6</a:t>
              </a:r>
            </a:p>
          </p:txBody>
        </p: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381595" y="163068"/>
              <a:ext cx="9872305" cy="5880863"/>
              <a:chOff x="0" y="0"/>
              <a:chExt cx="9872305" cy="5880863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-6350"/>
                <a:ext cx="9872304" cy="5893563"/>
              </a:xfrm>
              <a:custGeom>
                <a:avLst/>
                <a:gdLst/>
                <a:ahLst/>
                <a:cxnLst/>
                <a:rect l="l" t="t" r="r" b="b"/>
                <a:pathLst>
                  <a:path w="9872304" h="5893563">
                    <a:moveTo>
                      <a:pt x="0" y="0"/>
                    </a:moveTo>
                    <a:lnTo>
                      <a:pt x="9872304" y="0"/>
                    </a:lnTo>
                    <a:lnTo>
                      <a:pt x="9872304" y="12700"/>
                    </a:lnTo>
                    <a:lnTo>
                      <a:pt x="0" y="12700"/>
                    </a:lnTo>
                    <a:close/>
                    <a:moveTo>
                      <a:pt x="0" y="1960288"/>
                    </a:moveTo>
                    <a:lnTo>
                      <a:pt x="9872304" y="1960288"/>
                    </a:lnTo>
                    <a:lnTo>
                      <a:pt x="9872304" y="1972988"/>
                    </a:lnTo>
                    <a:lnTo>
                      <a:pt x="0" y="1972988"/>
                    </a:lnTo>
                    <a:close/>
                    <a:moveTo>
                      <a:pt x="0" y="3920575"/>
                    </a:moveTo>
                    <a:lnTo>
                      <a:pt x="9872304" y="3920575"/>
                    </a:lnTo>
                    <a:lnTo>
                      <a:pt x="9872304" y="3933275"/>
                    </a:lnTo>
                    <a:lnTo>
                      <a:pt x="0" y="3933275"/>
                    </a:lnTo>
                    <a:close/>
                    <a:moveTo>
                      <a:pt x="0" y="5880863"/>
                    </a:moveTo>
                    <a:lnTo>
                      <a:pt x="9872304" y="5880863"/>
                    </a:lnTo>
                    <a:lnTo>
                      <a:pt x="9872304" y="5893563"/>
                    </a:lnTo>
                    <a:lnTo>
                      <a:pt x="0" y="5893563"/>
                    </a:lnTo>
                    <a:close/>
                  </a:path>
                </a:pathLst>
              </a:custGeom>
              <a:solidFill>
                <a:srgbClr val="222222">
                  <a:alpha val="24705"/>
                </a:srgbClr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0" y="-4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4D4A46"/>
                  </a:solidFill>
                  <a:latin typeface="Arimo"/>
                </a:rPr>
                <a:t>60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912663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4D4A46"/>
                  </a:solidFill>
                  <a:latin typeface="Arimo"/>
                </a:rPr>
                <a:t>40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872950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4D4A46"/>
                  </a:solidFill>
                  <a:latin typeface="Arimo"/>
                </a:rPr>
                <a:t>20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52598" y="5833238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4D4A46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381595" y="163068"/>
              <a:ext cx="9872305" cy="5880863"/>
              <a:chOff x="0" y="0"/>
              <a:chExt cx="9872305" cy="5880863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4894369"/>
                <a:ext cx="1480846" cy="986494"/>
              </a:xfrm>
              <a:custGeom>
                <a:avLst/>
                <a:gdLst/>
                <a:ahLst/>
                <a:cxnLst/>
                <a:rect l="l" t="t" r="r" b="b"/>
                <a:pathLst>
                  <a:path w="1480846" h="986494">
                    <a:moveTo>
                      <a:pt x="0" y="986494"/>
                    </a:moveTo>
                    <a:lnTo>
                      <a:pt x="0" y="118468"/>
                    </a:lnTo>
                    <a:lnTo>
                      <a:pt x="0" y="118468"/>
                    </a:lnTo>
                    <a:cubicBezTo>
                      <a:pt x="0" y="53040"/>
                      <a:pt x="53040" y="0"/>
                      <a:pt x="118468" y="0"/>
                    </a:cubicBezTo>
                    <a:lnTo>
                      <a:pt x="1362378" y="0"/>
                    </a:lnTo>
                    <a:cubicBezTo>
                      <a:pt x="1427806" y="0"/>
                      <a:pt x="1480846" y="53040"/>
                      <a:pt x="1480846" y="118468"/>
                    </a:cubicBezTo>
                    <a:lnTo>
                      <a:pt x="1480846" y="986494"/>
                    </a:lnTo>
                    <a:close/>
                  </a:path>
                </a:pathLst>
              </a:custGeom>
              <a:solidFill>
                <a:srgbClr val="E4D4C5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1678292" y="3914225"/>
                <a:ext cx="1480846" cy="1966637"/>
              </a:xfrm>
              <a:custGeom>
                <a:avLst/>
                <a:gdLst/>
                <a:ahLst/>
                <a:cxnLst/>
                <a:rect l="l" t="t" r="r" b="b"/>
                <a:pathLst>
                  <a:path w="1480846" h="1966637">
                    <a:moveTo>
                      <a:pt x="0" y="1966638"/>
                    </a:moveTo>
                    <a:lnTo>
                      <a:pt x="0" y="118468"/>
                    </a:lnTo>
                    <a:cubicBezTo>
                      <a:pt x="0" y="87049"/>
                      <a:pt x="12481" y="56916"/>
                      <a:pt x="34698" y="34699"/>
                    </a:cubicBezTo>
                    <a:cubicBezTo>
                      <a:pt x="56915" y="12482"/>
                      <a:pt x="87048" y="0"/>
                      <a:pt x="118468" y="0"/>
                    </a:cubicBezTo>
                    <a:lnTo>
                      <a:pt x="1362378" y="0"/>
                    </a:lnTo>
                    <a:cubicBezTo>
                      <a:pt x="1393797" y="0"/>
                      <a:pt x="1423930" y="12482"/>
                      <a:pt x="1446147" y="34699"/>
                    </a:cubicBezTo>
                    <a:cubicBezTo>
                      <a:pt x="1468364" y="56916"/>
                      <a:pt x="1480846" y="87049"/>
                      <a:pt x="1480846" y="118468"/>
                    </a:cubicBezTo>
                    <a:lnTo>
                      <a:pt x="1480846" y="1966638"/>
                    </a:lnTo>
                    <a:close/>
                  </a:path>
                </a:pathLst>
              </a:custGeom>
              <a:solidFill>
                <a:srgbClr val="E4D4C5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3356583" y="2934082"/>
                <a:ext cx="1480846" cy="2946781"/>
              </a:xfrm>
              <a:custGeom>
                <a:avLst/>
                <a:gdLst/>
                <a:ahLst/>
                <a:cxnLst/>
                <a:rect l="l" t="t" r="r" b="b"/>
                <a:pathLst>
                  <a:path w="1480846" h="2946781">
                    <a:moveTo>
                      <a:pt x="0" y="2946781"/>
                    </a:moveTo>
                    <a:lnTo>
                      <a:pt x="0" y="118467"/>
                    </a:lnTo>
                    <a:cubicBezTo>
                      <a:pt x="0" y="87048"/>
                      <a:pt x="12482" y="56915"/>
                      <a:pt x="34699" y="34698"/>
                    </a:cubicBezTo>
                    <a:cubicBezTo>
                      <a:pt x="56916" y="12481"/>
                      <a:pt x="87049" y="0"/>
                      <a:pt x="118468" y="0"/>
                    </a:cubicBezTo>
                    <a:lnTo>
                      <a:pt x="1362379" y="0"/>
                    </a:lnTo>
                    <a:cubicBezTo>
                      <a:pt x="1427806" y="0"/>
                      <a:pt x="1480846" y="53039"/>
                      <a:pt x="1480846" y="118467"/>
                    </a:cubicBezTo>
                    <a:lnTo>
                      <a:pt x="1480846" y="2946781"/>
                    </a:lnTo>
                    <a:close/>
                  </a:path>
                </a:pathLst>
              </a:custGeom>
              <a:solidFill>
                <a:srgbClr val="E4D4C5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5034875" y="1953938"/>
                <a:ext cx="1480846" cy="3926925"/>
              </a:xfrm>
              <a:custGeom>
                <a:avLst/>
                <a:gdLst/>
                <a:ahLst/>
                <a:cxnLst/>
                <a:rect l="l" t="t" r="r" b="b"/>
                <a:pathLst>
                  <a:path w="1480846" h="3926925">
                    <a:moveTo>
                      <a:pt x="0" y="3926925"/>
                    </a:moveTo>
                    <a:lnTo>
                      <a:pt x="0" y="118467"/>
                    </a:lnTo>
                    <a:cubicBezTo>
                      <a:pt x="0" y="87048"/>
                      <a:pt x="12482" y="56915"/>
                      <a:pt x="34699" y="34698"/>
                    </a:cubicBezTo>
                    <a:cubicBezTo>
                      <a:pt x="56916" y="12481"/>
                      <a:pt x="87048" y="0"/>
                      <a:pt x="118468" y="0"/>
                    </a:cubicBezTo>
                    <a:lnTo>
                      <a:pt x="1362378" y="0"/>
                    </a:lnTo>
                    <a:cubicBezTo>
                      <a:pt x="1427806" y="0"/>
                      <a:pt x="1480846" y="53039"/>
                      <a:pt x="1480846" y="118467"/>
                    </a:cubicBezTo>
                    <a:lnTo>
                      <a:pt x="1480846" y="3926925"/>
                    </a:lnTo>
                    <a:close/>
                  </a:path>
                </a:pathLst>
              </a:custGeom>
              <a:solidFill>
                <a:srgbClr val="E4D4C5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6713167" y="973794"/>
                <a:ext cx="1480846" cy="4907069"/>
              </a:xfrm>
              <a:custGeom>
                <a:avLst/>
                <a:gdLst/>
                <a:ahLst/>
                <a:cxnLst/>
                <a:rect l="l" t="t" r="r" b="b"/>
                <a:pathLst>
                  <a:path w="1480846" h="4907069">
                    <a:moveTo>
                      <a:pt x="0" y="4907069"/>
                    </a:moveTo>
                    <a:lnTo>
                      <a:pt x="0" y="118467"/>
                    </a:lnTo>
                    <a:cubicBezTo>
                      <a:pt x="0" y="87048"/>
                      <a:pt x="12481" y="56915"/>
                      <a:pt x="34699" y="34698"/>
                    </a:cubicBezTo>
                    <a:cubicBezTo>
                      <a:pt x="56916" y="12481"/>
                      <a:pt x="87048" y="0"/>
                      <a:pt x="118468" y="0"/>
                    </a:cubicBezTo>
                    <a:lnTo>
                      <a:pt x="1362378" y="0"/>
                    </a:lnTo>
                    <a:cubicBezTo>
                      <a:pt x="1393798" y="0"/>
                      <a:pt x="1423930" y="12481"/>
                      <a:pt x="1446147" y="34698"/>
                    </a:cubicBezTo>
                    <a:cubicBezTo>
                      <a:pt x="1468365" y="56915"/>
                      <a:pt x="1480846" y="87048"/>
                      <a:pt x="1480846" y="118467"/>
                    </a:cubicBezTo>
                    <a:lnTo>
                      <a:pt x="1480846" y="4907069"/>
                    </a:lnTo>
                    <a:close/>
                  </a:path>
                </a:pathLst>
              </a:custGeom>
              <a:solidFill>
                <a:srgbClr val="E4D4C5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8391459" y="-6350"/>
                <a:ext cx="1480845" cy="5887213"/>
              </a:xfrm>
              <a:custGeom>
                <a:avLst/>
                <a:gdLst/>
                <a:ahLst/>
                <a:cxnLst/>
                <a:rect l="l" t="t" r="r" b="b"/>
                <a:pathLst>
                  <a:path w="1480845" h="5887213">
                    <a:moveTo>
                      <a:pt x="0" y="5887213"/>
                    </a:moveTo>
                    <a:lnTo>
                      <a:pt x="0" y="118468"/>
                    </a:lnTo>
                    <a:cubicBezTo>
                      <a:pt x="0" y="87048"/>
                      <a:pt x="12482" y="56915"/>
                      <a:pt x="34699" y="34698"/>
                    </a:cubicBezTo>
                    <a:cubicBezTo>
                      <a:pt x="56916" y="12481"/>
                      <a:pt x="87048" y="0"/>
                      <a:pt x="118468" y="0"/>
                    </a:cubicBezTo>
                    <a:lnTo>
                      <a:pt x="1362378" y="0"/>
                    </a:lnTo>
                    <a:cubicBezTo>
                      <a:pt x="1427806" y="0"/>
                      <a:pt x="1480845" y="53040"/>
                      <a:pt x="1480845" y="118468"/>
                    </a:cubicBezTo>
                    <a:lnTo>
                      <a:pt x="1480845" y="5887213"/>
                    </a:lnTo>
                    <a:close/>
                  </a:path>
                </a:pathLst>
              </a:custGeom>
              <a:solidFill>
                <a:srgbClr val="E4D4C5"/>
              </a:solidFill>
            </p:spPr>
          </p:sp>
        </p:grpSp>
      </p:grpSp>
      <p:sp>
        <p:nvSpPr>
          <p:cNvPr id="24" name="TextBox 24"/>
          <p:cNvSpPr txBox="1"/>
          <p:nvPr/>
        </p:nvSpPr>
        <p:spPr>
          <a:xfrm>
            <a:off x="1028700" y="8429625"/>
            <a:ext cx="13331716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b="0" i="0" spc="150">
                <a:solidFill>
                  <a:srgbClr val="4D4A46"/>
                </a:solidFill>
                <a:latin typeface="Clear Sans Thin"/>
              </a:rPr>
              <a:t>Graphs and charts are visual aids that help add more context.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932087" y="7979893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18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61253" y="8357870"/>
            <a:ext cx="14498047" cy="900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280"/>
              </a:lnSpc>
            </a:pPr>
            <a:r>
              <a:rPr lang="en-US" sz="5600" b="0" i="0" spc="168">
                <a:solidFill>
                  <a:srgbClr val="4D4A46"/>
                </a:solidFill>
                <a:latin typeface="Clear Sans Regular"/>
              </a:rPr>
              <a:t>Financial Statements 2020</a:t>
            </a:r>
          </a:p>
        </p:txBody>
      </p:sp>
      <p:sp>
        <p:nvSpPr>
          <p:cNvPr id="3" name="AutoShape 3"/>
          <p:cNvSpPr/>
          <p:nvPr/>
        </p:nvSpPr>
        <p:spPr>
          <a:xfrm>
            <a:off x="2719879" y="-1559"/>
            <a:ext cx="15589118" cy="756867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3801647" y="1028700"/>
            <a:ext cx="5595058" cy="1684058"/>
            <a:chOff x="0" y="0"/>
            <a:chExt cx="7460077" cy="2245410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7460077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>
                  <a:solidFill>
                    <a:srgbClr val="4D4A46"/>
                  </a:solidFill>
                  <a:latin typeface="Clear Sans Regular"/>
                </a:rPr>
                <a:t>BALANCE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015415"/>
              <a:ext cx="7460077" cy="1229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b="0" i="0" spc="130">
                  <a:solidFill>
                    <a:srgbClr val="4D4A46"/>
                  </a:solidFill>
                  <a:latin typeface="Clear Sans Thin"/>
                </a:rPr>
                <a:t>Presentations are tools that can be used as lectures.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10485696" y="-59875"/>
            <a:ext cx="38046" cy="7626996"/>
          </a:xfrm>
          <a:prstGeom prst="rect">
            <a:avLst/>
          </a:prstGeom>
          <a:solidFill>
            <a:srgbClr val="4D4A46">
              <a:alpha val="34901"/>
            </a:srgbClr>
          </a:solidFill>
        </p:spPr>
      </p:sp>
      <p:sp>
        <p:nvSpPr>
          <p:cNvPr id="8" name="AutoShape 8"/>
          <p:cNvSpPr/>
          <p:nvPr/>
        </p:nvSpPr>
        <p:spPr>
          <a:xfrm>
            <a:off x="2719879" y="3769576"/>
            <a:ext cx="16386111" cy="26409"/>
          </a:xfrm>
          <a:prstGeom prst="rect">
            <a:avLst/>
          </a:prstGeom>
          <a:solidFill>
            <a:srgbClr val="4D4A46">
              <a:alpha val="34901"/>
            </a:srgbClr>
          </a:solidFill>
        </p:spPr>
      </p:sp>
      <p:grpSp>
        <p:nvGrpSpPr>
          <p:cNvPr id="9" name="Group 9"/>
          <p:cNvGrpSpPr/>
          <p:nvPr/>
        </p:nvGrpSpPr>
        <p:grpSpPr>
          <a:xfrm>
            <a:off x="11584823" y="1028700"/>
            <a:ext cx="5595058" cy="1684058"/>
            <a:chOff x="0" y="0"/>
            <a:chExt cx="7460077" cy="224541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8575"/>
              <a:ext cx="7460077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>
                  <a:solidFill>
                    <a:srgbClr val="4D4A46"/>
                  </a:solidFill>
                  <a:latin typeface="Clear Sans Regular"/>
                </a:rPr>
                <a:t>INCOME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015415"/>
              <a:ext cx="7460077" cy="1229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b="0" i="0" spc="130">
                  <a:solidFill>
                    <a:srgbClr val="4D4A46"/>
                  </a:solidFill>
                  <a:latin typeface="Clear Sans Thin"/>
                </a:rPr>
                <a:t>Presentations are tools that can be used as lectures.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801647" y="4715846"/>
            <a:ext cx="5595058" cy="1684058"/>
            <a:chOff x="0" y="0"/>
            <a:chExt cx="7460077" cy="224541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28575"/>
              <a:ext cx="7460077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>
                  <a:solidFill>
                    <a:srgbClr val="4D4A46"/>
                  </a:solidFill>
                  <a:latin typeface="Clear Sans Regular"/>
                </a:rPr>
                <a:t>CASH FLOWS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015415"/>
              <a:ext cx="7460077" cy="1229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b="0" i="0" spc="130">
                  <a:solidFill>
                    <a:srgbClr val="4D4A46"/>
                  </a:solidFill>
                  <a:latin typeface="Clear Sans Thin"/>
                </a:rPr>
                <a:t>Presentations are tools that can be used as lectures.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664242" y="4715846"/>
            <a:ext cx="5595058" cy="1684058"/>
            <a:chOff x="0" y="0"/>
            <a:chExt cx="7460077" cy="224541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28575"/>
              <a:ext cx="7460077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>
                  <a:solidFill>
                    <a:srgbClr val="4D4A46"/>
                  </a:solidFill>
                  <a:latin typeface="Clear Sans Regular"/>
                </a:rPr>
                <a:t>SHAREHOLDERS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015415"/>
              <a:ext cx="7460077" cy="1229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b="0" i="0" spc="130">
                  <a:solidFill>
                    <a:srgbClr val="4D4A46"/>
                  </a:solidFill>
                  <a:latin typeface="Clear Sans Thin"/>
                </a:rPr>
                <a:t>Presentations are tools that can be used as lectures.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80369" y="829216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19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790503" y="8096044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03</a:t>
            </a:r>
          </a:p>
        </p:txBody>
      </p:sp>
      <p:sp>
        <p:nvSpPr>
          <p:cNvPr id="3" name="AutoShape 3"/>
          <p:cNvSpPr/>
          <p:nvPr/>
        </p:nvSpPr>
        <p:spPr>
          <a:xfrm>
            <a:off x="9753600" y="-321367"/>
            <a:ext cx="5903118" cy="1544156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6" name="Group 6"/>
          <p:cNvGrpSpPr/>
          <p:nvPr/>
        </p:nvGrpSpPr>
        <p:grpSpPr>
          <a:xfrm>
            <a:off x="838200" y="1222789"/>
            <a:ext cx="5867400" cy="5840147"/>
            <a:chOff x="0" y="-9525"/>
            <a:chExt cx="8675959" cy="7786861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8675959" cy="246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 b="1" spc="179" dirty="0" smtClean="0">
                  <a:solidFill>
                    <a:srgbClr val="4D4A46"/>
                  </a:solidFill>
                  <a:latin typeface="Clear Sans Bold"/>
                </a:rPr>
                <a:t>Problem Definition</a:t>
              </a:r>
              <a:endParaRPr lang="en-US" sz="6000" b="1" spc="179" dirty="0">
                <a:solidFill>
                  <a:srgbClr val="4D4A46"/>
                </a:solidFill>
                <a:latin typeface="Clear Sans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204" y="3160689"/>
              <a:ext cx="7460078" cy="461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1" i="0" spc="150" dirty="0" smtClean="0">
                  <a:solidFill>
                    <a:srgbClr val="4D4A46"/>
                  </a:solidFill>
                  <a:latin typeface="Clear Sans Thin"/>
                </a:rPr>
                <a:t>A device which can be used to rotate equipment for welding, blasting, painting, or finishing that can be mounted to their existing rotator frames.</a:t>
              </a:r>
            </a:p>
          </p:txBody>
        </p:sp>
      </p:grpSp>
      <p:pic>
        <p:nvPicPr>
          <p:cNvPr id="1026" name="Picture 2" descr="http://www.cairncross.uk.com/images/390.jpg?crc=23297249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059" y="1241839"/>
            <a:ext cx="9220200" cy="691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418491"/>
            <a:ext cx="8580414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>
                <a:solidFill>
                  <a:srgbClr val="4D4A46"/>
                </a:solidFill>
                <a:latin typeface="Clear Sans Bold"/>
              </a:rPr>
              <a:t>ACTIONABLE ITEMS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5972607"/>
            <a:ext cx="10982452" cy="3285693"/>
          </a:xfrm>
          <a:prstGeom prst="rect">
            <a:avLst/>
          </a:prstGeom>
          <a:solidFill>
            <a:srgbClr val="E4D4C5">
              <a:alpha val="19607"/>
            </a:srgbClr>
          </a:solidFill>
        </p:spPr>
      </p:sp>
      <p:sp>
        <p:nvSpPr>
          <p:cNvPr id="4" name="TextBox 4"/>
          <p:cNvSpPr txBox="1"/>
          <p:nvPr/>
        </p:nvSpPr>
        <p:spPr>
          <a:xfrm>
            <a:off x="1727803" y="6862979"/>
            <a:ext cx="2628714" cy="147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00"/>
              </a:lnSpc>
            </a:pPr>
            <a:r>
              <a:rPr lang="en-US" sz="3000" b="1" i="0" spc="300">
                <a:solidFill>
                  <a:srgbClr val="4D4A46"/>
                </a:solidFill>
                <a:latin typeface="Clear Sans Regular"/>
              </a:rPr>
              <a:t>Q1 2021</a:t>
            </a:r>
          </a:p>
          <a:p>
            <a:pPr algn="r">
              <a:lnSpc>
                <a:spcPts val="3900"/>
              </a:lnSpc>
            </a:pPr>
            <a:r>
              <a:rPr lang="en-US" sz="3000" b="1" i="0" spc="300">
                <a:solidFill>
                  <a:srgbClr val="4D4A46"/>
                </a:solidFill>
                <a:latin typeface="Clear Sans Regular"/>
              </a:rPr>
              <a:t>Q2-Q3 2021</a:t>
            </a:r>
          </a:p>
          <a:p>
            <a:pPr algn="r">
              <a:lnSpc>
                <a:spcPts val="3900"/>
              </a:lnSpc>
            </a:pPr>
            <a:r>
              <a:rPr lang="en-US" sz="3000" b="1" i="0" spc="300">
                <a:solidFill>
                  <a:srgbClr val="4D4A46"/>
                </a:solidFill>
                <a:latin typeface="Clear Sans Regular"/>
              </a:rPr>
              <a:t>Q4 2021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3082339" y="-294733"/>
            <a:ext cx="5300736" cy="10876466"/>
            <a:chOff x="0" y="0"/>
            <a:chExt cx="7067648" cy="14501954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24677" r="24677"/>
            <a:stretch>
              <a:fillRect/>
            </a:stretch>
          </p:blipFill>
          <p:spPr>
            <a:xfrm>
              <a:off x="0" y="0"/>
              <a:ext cx="7067648" cy="9507103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 l="470" r="470"/>
            <a:stretch>
              <a:fillRect/>
            </a:stretch>
          </p:blipFill>
          <p:spPr>
            <a:xfrm>
              <a:off x="0" y="9748403"/>
              <a:ext cx="7067648" cy="4753551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4861315" y="6862979"/>
            <a:ext cx="6450734" cy="147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 b="1" i="0" spc="300">
                <a:solidFill>
                  <a:srgbClr val="4D4A46"/>
                </a:solidFill>
                <a:latin typeface="Clear Sans Regular"/>
              </a:rPr>
              <a:t>WIDEN SERVICE PORTFOLIO</a:t>
            </a:r>
          </a:p>
          <a:p>
            <a:pPr>
              <a:lnSpc>
                <a:spcPts val="3900"/>
              </a:lnSpc>
            </a:pPr>
            <a:r>
              <a:rPr lang="en-US" sz="3000" b="1" i="0" spc="300">
                <a:solidFill>
                  <a:srgbClr val="4D4A46"/>
                </a:solidFill>
                <a:latin typeface="Clear Sans Regular"/>
              </a:rPr>
              <a:t>ADD COMPANY CERTIFICATION</a:t>
            </a:r>
          </a:p>
          <a:p>
            <a:pPr>
              <a:lnSpc>
                <a:spcPts val="3900"/>
              </a:lnSpc>
            </a:pPr>
            <a:r>
              <a:rPr lang="en-US" sz="3000" b="1" i="0" spc="300">
                <a:solidFill>
                  <a:srgbClr val="4D4A46"/>
                </a:solidFill>
                <a:latin typeface="Clear Sans Regular"/>
              </a:rPr>
              <a:t>PURCHASE LICENSES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42356" y="1248628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22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15707"/>
            <a:ext cx="3415083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200"/>
              </a:lnSpc>
            </a:pPr>
            <a:r>
              <a:rPr lang="en-US" sz="6000" b="1" spc="179">
                <a:solidFill>
                  <a:srgbClr val="4D4A46"/>
                </a:solidFill>
                <a:latin typeface="Clear Sans Bold"/>
              </a:rPr>
              <a:t>THE FINANCE TEAM</a:t>
            </a:r>
          </a:p>
        </p:txBody>
      </p:sp>
      <p:sp>
        <p:nvSpPr>
          <p:cNvPr id="3" name="AutoShape 3"/>
          <p:cNvSpPr/>
          <p:nvPr/>
        </p:nvSpPr>
        <p:spPr>
          <a:xfrm>
            <a:off x="5631032" y="4831706"/>
            <a:ext cx="3585607" cy="4426594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4" name="TextBox 4"/>
          <p:cNvSpPr txBox="1"/>
          <p:nvPr/>
        </p:nvSpPr>
        <p:spPr>
          <a:xfrm>
            <a:off x="6060989" y="7699340"/>
            <a:ext cx="2725693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b="0" i="0" spc="150">
                <a:solidFill>
                  <a:srgbClr val="4D4A46"/>
                </a:solidFill>
                <a:latin typeface="Clear Sans Thin"/>
              </a:rPr>
              <a:t>Senior Finance Manager</a:t>
            </a:r>
          </a:p>
        </p:txBody>
      </p:sp>
      <p:sp>
        <p:nvSpPr>
          <p:cNvPr id="5" name="AutoShape 5"/>
          <p:cNvSpPr/>
          <p:nvPr/>
        </p:nvSpPr>
        <p:spPr>
          <a:xfrm>
            <a:off x="13673693" y="4831706"/>
            <a:ext cx="3585607" cy="4426594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l="8366" t="10478" r="54060" b="33280"/>
          <a:stretch>
            <a:fillRect/>
          </a:stretch>
        </p:blipFill>
        <p:spPr>
          <a:xfrm>
            <a:off x="13688789" y="1025232"/>
            <a:ext cx="3570511" cy="3567484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9652363" y="4831706"/>
            <a:ext cx="3585607" cy="4426594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8" name="TextBox 8"/>
          <p:cNvSpPr txBox="1"/>
          <p:nvPr/>
        </p:nvSpPr>
        <p:spPr>
          <a:xfrm>
            <a:off x="6068537" y="5186055"/>
            <a:ext cx="2725693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 b="1" i="0" spc="300">
                <a:solidFill>
                  <a:srgbClr val="4D4A46"/>
                </a:solidFill>
                <a:latin typeface="Clear Sans Regular"/>
              </a:rPr>
              <a:t>LILA DAWSON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l="48007" r="5818" b="30754"/>
          <a:stretch>
            <a:fillRect/>
          </a:stretch>
        </p:blipFill>
        <p:spPr>
          <a:xfrm>
            <a:off x="9652363" y="1028700"/>
            <a:ext cx="3570511" cy="356748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 l="9688" t="7751" r="50504" b="32550"/>
          <a:stretch>
            <a:fillRect/>
          </a:stretch>
        </p:blipFill>
        <p:spPr>
          <a:xfrm>
            <a:off x="5646128" y="1028700"/>
            <a:ext cx="3570511" cy="3567484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070998" y="8270840"/>
            <a:ext cx="2725693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b="0" i="0" spc="150">
                <a:solidFill>
                  <a:srgbClr val="4D4A46"/>
                </a:solidFill>
                <a:latin typeface="Clear Sans Thin"/>
              </a:rPr>
              <a:t>Legal Head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82320" y="5186055"/>
            <a:ext cx="2725693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 b="1" i="0" spc="300">
                <a:solidFill>
                  <a:srgbClr val="4D4A46"/>
                </a:solidFill>
                <a:latin typeface="Clear Sans Regular"/>
              </a:rPr>
              <a:t>JASON MULLER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099876" y="7661310"/>
            <a:ext cx="2725693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b="0" i="0" spc="150">
                <a:solidFill>
                  <a:srgbClr val="4D4A46"/>
                </a:solidFill>
                <a:latin typeface="Clear Sans Thin"/>
              </a:rPr>
              <a:t>Public Accountant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111198" y="5186055"/>
            <a:ext cx="2839783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 b="1" i="0" spc="300">
                <a:solidFill>
                  <a:srgbClr val="4D4A46"/>
                </a:solidFill>
                <a:latin typeface="Clear Sans Regular"/>
              </a:rPr>
              <a:t>GRACE CUDDINGTON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8078469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23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724345"/>
            <a:ext cx="4931907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>
                <a:solidFill>
                  <a:srgbClr val="4D4A46"/>
                </a:solidFill>
                <a:latin typeface="Clear Sans Bold"/>
              </a:rPr>
              <a:t>GET IN TOUCH WITH FINANCE</a:t>
            </a:r>
          </a:p>
        </p:txBody>
      </p:sp>
      <p:sp>
        <p:nvSpPr>
          <p:cNvPr id="3" name="AutoShape 3"/>
          <p:cNvSpPr/>
          <p:nvPr/>
        </p:nvSpPr>
        <p:spPr>
          <a:xfrm>
            <a:off x="6886966" y="-340382"/>
            <a:ext cx="7802171" cy="10891704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7865973" y="2629470"/>
            <a:ext cx="5844158" cy="4952001"/>
            <a:chOff x="0" y="0"/>
            <a:chExt cx="7792210" cy="6602668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7792210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>
                  <a:solidFill>
                    <a:srgbClr val="4D4A46"/>
                  </a:solidFill>
                  <a:latin typeface="Clear Sans Regular"/>
                </a:rPr>
                <a:t>MAILING ADDRESS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881871"/>
              <a:ext cx="7792210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150">
                  <a:solidFill>
                    <a:srgbClr val="4D4A46"/>
                  </a:solidFill>
                  <a:latin typeface="Clear Sans Thin"/>
                </a:rPr>
                <a:t>123 Anywhere Street, Any City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537153"/>
              <a:ext cx="7792210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>
                  <a:solidFill>
                    <a:srgbClr val="4D4A46"/>
                  </a:solidFill>
                  <a:latin typeface="Clear Sans Regular"/>
                </a:rPr>
                <a:t>PHONE NUMBER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447599"/>
              <a:ext cx="7792210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150">
                  <a:solidFill>
                    <a:srgbClr val="4D4A46"/>
                  </a:solidFill>
                  <a:latin typeface="Clear Sans Thin"/>
                </a:rPr>
                <a:t>123-456-7890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4996896"/>
              <a:ext cx="7792210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>
                  <a:solidFill>
                    <a:srgbClr val="4D4A46"/>
                  </a:solidFill>
                  <a:latin typeface="Clear Sans Regular"/>
                </a:rPr>
                <a:t>EMAIL ADDRESS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5907343"/>
              <a:ext cx="7792210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150">
                  <a:solidFill>
                    <a:srgbClr val="4D4A46"/>
                  </a:solidFill>
                  <a:latin typeface="Clear Sans Thin"/>
                </a:rPr>
                <a:t>hello@reallygreatsite.com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790503" y="4468882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24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50565"/>
            <a:ext cx="129831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 dirty="0" smtClean="0">
                <a:solidFill>
                  <a:srgbClr val="4D4A46"/>
                </a:solidFill>
                <a:latin typeface="Clear Sans Bold"/>
              </a:rPr>
              <a:t>Why is this important?</a:t>
            </a:r>
            <a:endParaRPr lang="en-US" sz="6000" b="1" spc="179" dirty="0">
              <a:solidFill>
                <a:srgbClr val="4D4A46"/>
              </a:solidFill>
              <a:latin typeface="Clear Sans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-463820" y="4008151"/>
            <a:ext cx="19215639" cy="52501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5047699"/>
            <a:ext cx="7277100" cy="2885405"/>
            <a:chOff x="0" y="-28575"/>
            <a:chExt cx="5650958" cy="1052489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5650958" cy="1052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1" i="0" spc="150" dirty="0" smtClean="0">
                  <a:solidFill>
                    <a:srgbClr val="4D4A46"/>
                  </a:solidFill>
                  <a:latin typeface="Clear Sans Thin"/>
                </a:rPr>
                <a:t>Advancing mechanical machines forward with electronics.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1" spc="150" dirty="0" smtClean="0">
                  <a:solidFill>
                    <a:srgbClr val="4D4A46"/>
                  </a:solidFill>
                  <a:latin typeface="Clear Sans Thin"/>
                </a:rPr>
                <a:t>Provides a safer environment for the users.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1" i="0" spc="150" dirty="0" smtClean="0">
                  <a:solidFill>
                    <a:srgbClr val="4D4A46"/>
                  </a:solidFill>
                  <a:latin typeface="Clear Sans Thin"/>
                </a:rPr>
                <a:t>Improves efficiency.</a:t>
              </a:r>
              <a:endParaRPr lang="en-US" sz="3000" b="1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790503" y="1380702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04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7024891" y="5323405"/>
            <a:ext cx="4238219" cy="1510797"/>
            <a:chOff x="0" y="-28575"/>
            <a:chExt cx="5650958" cy="2014396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16380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21081" y="5323405"/>
            <a:ext cx="4238219" cy="1510798"/>
            <a:chOff x="0" y="-28575"/>
            <a:chExt cx="5650958" cy="201439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16381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879" y="3598009"/>
            <a:ext cx="7860404" cy="589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09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50565"/>
            <a:ext cx="129831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 dirty="0" smtClean="0">
                <a:solidFill>
                  <a:srgbClr val="4D4A46"/>
                </a:solidFill>
                <a:latin typeface="Clear Sans Bold"/>
              </a:rPr>
              <a:t>Problem Statement</a:t>
            </a:r>
            <a:endParaRPr lang="en-US" sz="6000" b="1" spc="179" dirty="0">
              <a:solidFill>
                <a:srgbClr val="4D4A46"/>
              </a:solidFill>
              <a:latin typeface="Clear Sans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-463820" y="4008151"/>
            <a:ext cx="19215639" cy="52501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5323404"/>
            <a:ext cx="16230600" cy="2215991"/>
            <a:chOff x="0" y="-28575"/>
            <a:chExt cx="5650958" cy="1445837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5650958" cy="14458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4800" spc="150" dirty="0" smtClean="0">
                  <a:solidFill>
                    <a:srgbClr val="4D4A46"/>
                  </a:solidFill>
                  <a:latin typeface="Clear Sans Thin"/>
                </a:rPr>
                <a:t>“There exists a need for a low cost system that can electrically rotate a load for welding applications to increase efficiency and safety.”</a:t>
              </a:r>
              <a:endParaRPr lang="en-US" sz="48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790503" y="1380702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05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7024891" y="5323405"/>
            <a:ext cx="4238219" cy="1510797"/>
            <a:chOff x="0" y="-28575"/>
            <a:chExt cx="5650958" cy="2014396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16380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21081" y="5323405"/>
            <a:ext cx="4238219" cy="1510798"/>
            <a:chOff x="0" y="-28575"/>
            <a:chExt cx="5650958" cy="201439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16381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023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19121" y="-340382"/>
            <a:ext cx="9771231" cy="109487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028700"/>
            <a:ext cx="71247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000" b="1" spc="340" dirty="0" smtClean="0">
                <a:solidFill>
                  <a:srgbClr val="4D4A46"/>
                </a:solidFill>
                <a:latin typeface="Clear Sans Regular"/>
              </a:rPr>
              <a:t>REQUIREMENTS ANALYSIS</a:t>
            </a:r>
            <a:endParaRPr lang="en-US" sz="6000" b="1" spc="340" dirty="0">
              <a:solidFill>
                <a:srgbClr val="4D4A46"/>
              </a:solidFill>
              <a:latin typeface="Clear Sans Regular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004591" y="2553436"/>
            <a:ext cx="7118892" cy="5132614"/>
            <a:chOff x="0" y="-66675"/>
            <a:chExt cx="9491856" cy="6843484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9491856" cy="1333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800"/>
                </a:lnSpc>
              </a:pPr>
              <a:endParaRPr lang="en-US" sz="6000" b="0" i="0" spc="179" dirty="0">
                <a:solidFill>
                  <a:srgbClr val="4D4A46"/>
                </a:solidFill>
                <a:latin typeface="Clear Sans Thin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109960"/>
              <a:ext cx="9491856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8115446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06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1746555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140458" y="-359397"/>
            <a:ext cx="7426642" cy="11005794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1816365" y="1019175"/>
            <a:ext cx="5442935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 spc="179" dirty="0" smtClean="0">
                <a:solidFill>
                  <a:srgbClr val="4D4A46"/>
                </a:solidFill>
                <a:latin typeface="Clear Sans Bold"/>
              </a:rPr>
              <a:t>Design Requirements</a:t>
            </a:r>
            <a:endParaRPr lang="en-US" sz="6000" b="1" spc="179" dirty="0">
              <a:solidFill>
                <a:srgbClr val="4D4A46"/>
              </a:solidFill>
              <a:latin typeface="Clear Sans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28700" y="2165537"/>
            <a:ext cx="8734442" cy="8079135"/>
            <a:chOff x="0" y="-376238"/>
            <a:chExt cx="11645923" cy="10772179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11645923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568792"/>
              <a:ext cx="11645923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274301"/>
              <a:ext cx="11645923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184702"/>
              <a:ext cx="11645923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890212"/>
              <a:ext cx="11645923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76238"/>
              <a:ext cx="11645923" cy="10772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1" i="0" spc="150" dirty="0" smtClean="0">
                  <a:solidFill>
                    <a:srgbClr val="4D4A46"/>
                  </a:solidFill>
                  <a:latin typeface="Clear Sans Thin"/>
                </a:rPr>
                <a:t>The system must rotate a load 360 around a horizontal axis.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1" spc="150" dirty="0" smtClean="0">
                  <a:solidFill>
                    <a:srgbClr val="4D4A46"/>
                  </a:solidFill>
                  <a:latin typeface="Clear Sans Thin"/>
                </a:rPr>
                <a:t>Be able to recall and rotate to 4 different angle positions (physical buttons &amp; E-stop).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1" i="0" spc="150" dirty="0" smtClean="0">
                  <a:solidFill>
                    <a:srgbClr val="4D4A46"/>
                  </a:solidFill>
                  <a:latin typeface="Clear Sans Thin"/>
                </a:rPr>
                <a:t>Must be able to support up to max load of 500 kilograms (kg).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1" spc="150" dirty="0" smtClean="0">
                  <a:solidFill>
                    <a:srgbClr val="4D4A46"/>
                  </a:solidFill>
                  <a:latin typeface="Clear Sans Thin"/>
                </a:rPr>
                <a:t>The speed of the rotations must be 1-5 rpm.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1" spc="150" dirty="0" smtClean="0">
                  <a:solidFill>
                    <a:srgbClr val="4D4A46"/>
                  </a:solidFill>
                  <a:latin typeface="Clear Sans Thin"/>
                </a:rPr>
                <a:t>The system shall be built using two “A” frame supports provided by the </a:t>
              </a:r>
              <a:r>
                <a:rPr lang="en-US" sz="3000" b="1" spc="150" smtClean="0">
                  <a:solidFill>
                    <a:srgbClr val="4D4A46"/>
                  </a:solidFill>
                  <a:latin typeface="Clear Sans Thin"/>
                </a:rPr>
                <a:t>client.</a:t>
              </a:r>
              <a:endParaRPr lang="en-US" sz="3000" b="1" spc="150" dirty="0" smtClean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1" spc="150" dirty="0" smtClean="0">
                  <a:solidFill>
                    <a:srgbClr val="4D4A46"/>
                  </a:solidFill>
                  <a:latin typeface="Clear Sans Thin"/>
                </a:rPr>
                <a:t>Total cost of the system components must not exceed $10,000 Canadian Dollars.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1" spc="150" dirty="0" smtClean="0">
                  <a:solidFill>
                    <a:srgbClr val="4D4A46"/>
                  </a:solidFill>
                  <a:latin typeface="Clear Sans Thin"/>
                </a:rPr>
                <a:t>All components used are RoHS compliant.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1" i="0" spc="150" dirty="0" smtClean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1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768537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9890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19121" y="-340382"/>
            <a:ext cx="9771231" cy="109487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028700"/>
            <a:ext cx="6603984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6000" b="1" spc="340" dirty="0" smtClean="0">
                <a:solidFill>
                  <a:srgbClr val="4D4A46"/>
                </a:solidFill>
                <a:latin typeface="Clear Sans Regular"/>
              </a:rPr>
              <a:t>SYSTEM ALTERNATIVES</a:t>
            </a:r>
            <a:endParaRPr lang="en-US" sz="6000" b="1" spc="340" dirty="0">
              <a:solidFill>
                <a:srgbClr val="4D4A46"/>
              </a:solidFill>
              <a:latin typeface="Clear Sans Regular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004591" y="2553436"/>
            <a:ext cx="7118892" cy="5132614"/>
            <a:chOff x="0" y="-66675"/>
            <a:chExt cx="9491856" cy="6843484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9491856" cy="1333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800"/>
                </a:lnSpc>
              </a:pPr>
              <a:endParaRPr lang="en-US" sz="6000" b="0" i="0" spc="179" dirty="0">
                <a:solidFill>
                  <a:srgbClr val="4D4A46"/>
                </a:solidFill>
                <a:latin typeface="Clear Sans Thin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109960"/>
              <a:ext cx="9491856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8115446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26322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1197</Words>
  <Application>Microsoft Macintosh PowerPoint</Application>
  <PresentationFormat>Custom</PresentationFormat>
  <Paragraphs>323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Arimo</vt:lpstr>
      <vt:lpstr>Calibri</vt:lpstr>
      <vt:lpstr>Clear Sans</vt:lpstr>
      <vt:lpstr>Clear Sans Bold</vt:lpstr>
      <vt:lpstr>Clear Sans Regular</vt:lpstr>
      <vt:lpstr>Clear Sans Thin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Minimalist Condensed Font Professional Presentation</dc:title>
  <cp:lastModifiedBy>Jason</cp:lastModifiedBy>
  <cp:revision>40</cp:revision>
  <dcterms:created xsi:type="dcterms:W3CDTF">2006-08-16T00:00:00Z</dcterms:created>
  <dcterms:modified xsi:type="dcterms:W3CDTF">2019-11-19T02:22:22Z</dcterms:modified>
  <dc:identifier>DADpg5tA-2Q</dc:identifier>
</cp:coreProperties>
</file>